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21"/>
    <p:restoredTop sz="94724"/>
  </p:normalViewPr>
  <p:slideViewPr>
    <p:cSldViewPr snapToGrid="0" snapToObjects="1">
      <p:cViewPr>
        <p:scale>
          <a:sx n="103" d="100"/>
          <a:sy n="103" d="100"/>
        </p:scale>
        <p:origin x="25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Meiryo" panose="020B0604030504040204" pitchFamily="34" charset="-128"/>
                <a:ea typeface="Meiryo" panose="020B0604030504040204" pitchFamily="34" charset="-128"/>
              </a:defRPr>
            </a:lvl1pPr>
          </a:lstStyle>
          <a:p>
            <a:endParaRPr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Meiryo" panose="020B0604030504040204" pitchFamily="34" charset="-128"/>
                <a:ea typeface="Meiryo" panose="020B0604030504040204" pitchFamily="34" charset="-128"/>
              </a:defRPr>
            </a:lvl1pPr>
          </a:lstStyle>
          <a:p>
            <a:fld id="{60ACACCA-3AE6-884A-B491-3B07C50D5C6C}" type="datetimeFigureOut">
              <a:rPr lang="ja-JP" altLang="en-US" smtClean="0"/>
              <a:pPr/>
              <a:t>2022/7/5</a:t>
            </a:fld>
            <a:endParaRPr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dirty="0"/>
              <a:t>2 </a:t>
            </a:r>
            <a:r>
              <a:rPr kumimoji="1" lang="ja-JP" altLang="en-US"/>
              <a:t>レベル</a:t>
            </a:r>
          </a:p>
          <a:p>
            <a:pPr lvl="2"/>
            <a:r>
              <a:rPr kumimoji="1" lang="ja-JP" altLang="en-US"/>
              <a:t>第 </a:t>
            </a:r>
            <a:r>
              <a:rPr kumimoji="1" lang="en-US" altLang="ja-JP" dirty="0"/>
              <a:t>3 </a:t>
            </a:r>
            <a:r>
              <a:rPr kumimoji="1" lang="ja-JP" altLang="en-US"/>
              <a:t>レベル</a:t>
            </a:r>
          </a:p>
          <a:p>
            <a:pPr lvl="3"/>
            <a:r>
              <a:rPr kumimoji="1" lang="ja-JP" altLang="en-US"/>
              <a:t>第 </a:t>
            </a:r>
            <a:r>
              <a:rPr kumimoji="1" lang="en-US" altLang="ja-JP" dirty="0"/>
              <a:t>4 </a:t>
            </a:r>
            <a:r>
              <a:rPr kumimoji="1" lang="ja-JP" altLang="en-US"/>
              <a:t>レベル</a:t>
            </a:r>
          </a:p>
          <a:p>
            <a:pPr lvl="4"/>
            <a:r>
              <a:rPr kumimoji="1" lang="ja-JP" altLang="en-US"/>
              <a:t>第 </a:t>
            </a:r>
            <a:r>
              <a:rPr kumimoji="1" lang="en-US" altLang="ja-JP" dirty="0"/>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Meiryo" panose="020B0604030504040204" pitchFamily="34" charset="-128"/>
                <a:ea typeface="Meiryo" panose="020B0604030504040204" pitchFamily="34" charset="-128"/>
              </a:defRPr>
            </a:lvl1pPr>
          </a:lstStyle>
          <a:p>
            <a:endParaRPr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Meiryo" panose="020B0604030504040204" pitchFamily="34" charset="-128"/>
                <a:ea typeface="Meiryo" panose="020B0604030504040204" pitchFamily="34" charset="-128"/>
              </a:defRPr>
            </a:lvl1pPr>
          </a:lstStyle>
          <a:p>
            <a:fld id="{DEF9E06D-5BD4-6844-84BC-EEBC2AF88970}" type="slidenum">
              <a:rPr lang="ja-JP" altLang="en-US" smtClean="0"/>
              <a:pPr/>
              <a:t>‹#›</a:t>
            </a:fld>
            <a:endParaRPr lang="ja-JP" altLang="en-US"/>
          </a:p>
        </p:txBody>
      </p:sp>
    </p:spTree>
    <p:extLst>
      <p:ext uri="{BB962C8B-B14F-4D97-AF65-F5344CB8AC3E}">
        <p14:creationId xmlns:p14="http://schemas.microsoft.com/office/powerpoint/2010/main" val="183384827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b="0" i="0" kern="1200">
        <a:solidFill>
          <a:schemeClr val="tx1"/>
        </a:solidFill>
        <a:latin typeface="Meiryo" panose="020B0604030504040204" pitchFamily="34" charset="-128"/>
        <a:ea typeface="Meiryo" panose="020B0604030504040204" pitchFamily="34" charset="-128"/>
        <a:cs typeface="+mn-cs"/>
      </a:defRPr>
    </a:lvl1pPr>
    <a:lvl2pPr marL="457200" algn="l" defTabSz="914400" rtl="0" eaLnBrk="1" latinLnBrk="0" hangingPunct="1">
      <a:defRPr kumimoji="1" sz="1200" b="0" i="0" kern="1200">
        <a:solidFill>
          <a:schemeClr val="tx1"/>
        </a:solidFill>
        <a:latin typeface="Meiryo" panose="020B0604030504040204" pitchFamily="34" charset="-128"/>
        <a:ea typeface="Meiryo" panose="020B0604030504040204" pitchFamily="34" charset="-128"/>
        <a:cs typeface="+mn-cs"/>
      </a:defRPr>
    </a:lvl2pPr>
    <a:lvl3pPr marL="914400" algn="l" defTabSz="914400" rtl="0" eaLnBrk="1" latinLnBrk="0" hangingPunct="1">
      <a:defRPr kumimoji="1" sz="1200" b="0" i="0" kern="1200">
        <a:solidFill>
          <a:schemeClr val="tx1"/>
        </a:solidFill>
        <a:latin typeface="Meiryo" panose="020B0604030504040204" pitchFamily="34" charset="-128"/>
        <a:ea typeface="Meiryo" panose="020B0604030504040204" pitchFamily="34" charset="-128"/>
        <a:cs typeface="+mn-cs"/>
      </a:defRPr>
    </a:lvl3pPr>
    <a:lvl4pPr marL="1371600" algn="l" defTabSz="914400" rtl="0" eaLnBrk="1" latinLnBrk="0" hangingPunct="1">
      <a:defRPr kumimoji="1" sz="1200" b="0" i="0" kern="1200">
        <a:solidFill>
          <a:schemeClr val="tx1"/>
        </a:solidFill>
        <a:latin typeface="Meiryo" panose="020B0604030504040204" pitchFamily="34" charset="-128"/>
        <a:ea typeface="Meiryo" panose="020B0604030504040204" pitchFamily="34" charset="-128"/>
        <a:cs typeface="+mn-cs"/>
      </a:defRPr>
    </a:lvl4pPr>
    <a:lvl5pPr marL="1828800" algn="l" defTabSz="914400" rtl="0" eaLnBrk="1" latinLnBrk="0" hangingPunct="1">
      <a:defRPr kumimoji="1" sz="1200" b="0" i="0" kern="1200">
        <a:solidFill>
          <a:schemeClr val="tx1"/>
        </a:solidFill>
        <a:latin typeface="Meiryo" panose="020B0604030504040204" pitchFamily="34" charset="-128"/>
        <a:ea typeface="Meiryo" panose="020B0604030504040204" pitchFamily="34" charset="-128"/>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EF9E06D-5BD4-6844-84BC-EEBC2AF88970}" type="slidenum">
              <a:rPr kumimoji="1" lang="ja-JP" altLang="en-US" smtClean="0"/>
              <a:t>10</a:t>
            </a:fld>
            <a:endParaRPr kumimoji="1" lang="ja-JP" altLang="en-US"/>
          </a:p>
        </p:txBody>
      </p:sp>
    </p:spTree>
    <p:extLst>
      <p:ext uri="{BB962C8B-B14F-4D97-AF65-F5344CB8AC3E}">
        <p14:creationId xmlns:p14="http://schemas.microsoft.com/office/powerpoint/2010/main" val="14503287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EF9E06D-5BD4-6844-84BC-EEBC2AF88970}" type="slidenum">
              <a:rPr lang="ja-JP" altLang="en-US" smtClean="0"/>
              <a:pPr/>
              <a:t>19</a:t>
            </a:fld>
            <a:endParaRPr lang="ja-JP" altLang="en-US"/>
          </a:p>
        </p:txBody>
      </p:sp>
    </p:spTree>
    <p:extLst>
      <p:ext uri="{BB962C8B-B14F-4D97-AF65-F5344CB8AC3E}">
        <p14:creationId xmlns:p14="http://schemas.microsoft.com/office/powerpoint/2010/main" val="1069420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EF9E06D-5BD4-6844-84BC-EEBC2AF88970}" type="slidenum">
              <a:rPr lang="ja-JP" altLang="en-US" smtClean="0"/>
              <a:pPr/>
              <a:t>23</a:t>
            </a:fld>
            <a:endParaRPr lang="ja-JP" altLang="en-US"/>
          </a:p>
        </p:txBody>
      </p:sp>
    </p:spTree>
    <p:extLst>
      <p:ext uri="{BB962C8B-B14F-4D97-AF65-F5344CB8AC3E}">
        <p14:creationId xmlns:p14="http://schemas.microsoft.com/office/powerpoint/2010/main" val="784066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1121DA7-D767-1D2E-18CD-4364F8734C50}"/>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9DEB5D18-8D55-7A38-62BE-98FE8AFEA8D9}"/>
              </a:ext>
            </a:extLst>
          </p:cNvPr>
          <p:cNvSpPr>
            <a:spLocks noGrp="1"/>
          </p:cNvSpPr>
          <p:nvPr>
            <p:ph type="subTitle" idx="1"/>
          </p:nvPr>
        </p:nvSpPr>
        <p:spPr>
          <a:xfrm>
            <a:off x="1524000" y="3602038"/>
            <a:ext cx="9144000" cy="1655762"/>
          </a:xfrm>
        </p:spPr>
        <p:txBody>
          <a:bodyPr/>
          <a:lstStyle>
            <a:lvl1pPr marL="0" indent="0" algn="ctr">
              <a:buNone/>
              <a:defRPr sz="2400" b="0" i="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C179013B-878F-7D57-E2C9-DC5CB7B56D5D}"/>
              </a:ext>
            </a:extLst>
          </p:cNvPr>
          <p:cNvSpPr>
            <a:spLocks noGrp="1"/>
          </p:cNvSpPr>
          <p:nvPr>
            <p:ph type="dt" sz="half" idx="10"/>
          </p:nvPr>
        </p:nvSpPr>
        <p:spPr/>
        <p:txBody>
          <a:bodyPr/>
          <a:lstStyle>
            <a:lvl1pPr>
              <a:defRPr b="0" i="0">
                <a:latin typeface="Meiryo" panose="020B0604030504040204" pitchFamily="34" charset="-128"/>
                <a:ea typeface="Meiryo" panose="020B0604030504040204" pitchFamily="34" charset="-128"/>
              </a:defRPr>
            </a:lvl1pPr>
          </a:lstStyle>
          <a:p>
            <a:fld id="{72E07076-5EDD-4149-96E9-59B64C5CC674}" type="datetime1">
              <a:rPr lang="ja-JP" altLang="en-US" smtClean="0"/>
              <a:t>2022/7/7</a:t>
            </a:fld>
            <a:endParaRPr lang="ja-JP" altLang="en-US"/>
          </a:p>
        </p:txBody>
      </p:sp>
      <p:sp>
        <p:nvSpPr>
          <p:cNvPr id="5" name="フッター プレースホルダー 4">
            <a:extLst>
              <a:ext uri="{FF2B5EF4-FFF2-40B4-BE49-F238E27FC236}">
                <a16:creationId xmlns:a16="http://schemas.microsoft.com/office/drawing/2014/main" id="{146EE652-0386-F845-F4B3-ABC88B43C2C0}"/>
              </a:ext>
            </a:extLst>
          </p:cNvPr>
          <p:cNvSpPr>
            <a:spLocks noGrp="1"/>
          </p:cNvSpPr>
          <p:nvPr>
            <p:ph type="ftr" sz="quarter" idx="11"/>
          </p:nvPr>
        </p:nvSpPr>
        <p:spPr/>
        <p:txBody>
          <a:bodyPr/>
          <a:lstStyle>
            <a:lvl1pPr>
              <a:defRPr b="0" i="0">
                <a:latin typeface="Meiryo" panose="020B0604030504040204" pitchFamily="34" charset="-128"/>
                <a:ea typeface="Meiryo" panose="020B0604030504040204" pitchFamily="34" charset="-128"/>
              </a:defRPr>
            </a:lvl1pPr>
          </a:lstStyle>
          <a:p>
            <a:endParaRPr lang="ja-JP" altLang="en-US"/>
          </a:p>
        </p:txBody>
      </p:sp>
      <p:sp>
        <p:nvSpPr>
          <p:cNvPr id="6" name="スライド番号プレースホルダー 5">
            <a:extLst>
              <a:ext uri="{FF2B5EF4-FFF2-40B4-BE49-F238E27FC236}">
                <a16:creationId xmlns:a16="http://schemas.microsoft.com/office/drawing/2014/main" id="{A01DC2E1-DF11-7CF4-14C5-DC27123C6D10}"/>
              </a:ext>
            </a:extLst>
          </p:cNvPr>
          <p:cNvSpPr>
            <a:spLocks noGrp="1"/>
          </p:cNvSpPr>
          <p:nvPr>
            <p:ph type="sldNum" sz="quarter" idx="12"/>
          </p:nvPr>
        </p:nvSpPr>
        <p:spPr/>
        <p:txBody>
          <a:bodyPr/>
          <a:lstStyle>
            <a:lvl1pPr>
              <a:defRPr b="0" i="0">
                <a:latin typeface="Meiryo" panose="020B0604030504040204" pitchFamily="34" charset="-128"/>
                <a:ea typeface="Meiryo"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2291244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EFF3EC-5BC3-E0BC-715D-326314EDBD29}"/>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013BF230-7CA3-1DED-4E0E-A3D2C9957244}"/>
              </a:ext>
            </a:extLst>
          </p:cNvPr>
          <p:cNvSpPr>
            <a:spLocks noGrp="1"/>
          </p:cNvSpPr>
          <p:nvPr>
            <p:ph type="body" orient="vert" idx="1"/>
          </p:nvPr>
        </p:nvSpPr>
        <p:spPr/>
        <p:txBody>
          <a:bodyPr vert="eaVert"/>
          <a:lstStyle>
            <a:lvl1pPr>
              <a:defRPr b="0" i="0">
                <a:latin typeface="Meiryo" panose="020B0604030504040204" pitchFamily="34" charset="-128"/>
                <a:ea typeface="Meiryo" panose="020B0604030504040204" pitchFamily="34" charset="-128"/>
              </a:defRPr>
            </a:lvl1pPr>
            <a:lvl2pPr>
              <a:defRPr b="0" i="0">
                <a:latin typeface="Meiryo" panose="020B0604030504040204" pitchFamily="34" charset="-128"/>
                <a:ea typeface="Meiryo" panose="020B0604030504040204" pitchFamily="34" charset="-128"/>
              </a:defRPr>
            </a:lvl2pPr>
            <a:lvl3pPr>
              <a:defRPr b="0" i="0">
                <a:latin typeface="Meiryo" panose="020B0604030504040204" pitchFamily="34" charset="-128"/>
                <a:ea typeface="Meiryo" panose="020B0604030504040204" pitchFamily="34" charset="-128"/>
              </a:defRPr>
            </a:lvl3pPr>
            <a:lvl4pPr>
              <a:defRPr b="0" i="0">
                <a:latin typeface="Meiryo" panose="020B0604030504040204" pitchFamily="34" charset="-128"/>
                <a:ea typeface="Meiryo" panose="020B0604030504040204" pitchFamily="34" charset="-128"/>
              </a:defRPr>
            </a:lvl4pPr>
            <a:lvl5pPr>
              <a:defRPr b="0" i="0">
                <a:latin typeface="Meiryo" panose="020B0604030504040204" pitchFamily="34" charset="-128"/>
                <a:ea typeface="Meiryo" panose="020B0604030504040204" pitchFamily="34" charset="-128"/>
              </a:defRPr>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1B6A8EE-554F-2B1B-8642-237875EDD9B1}"/>
              </a:ext>
            </a:extLst>
          </p:cNvPr>
          <p:cNvSpPr>
            <a:spLocks noGrp="1"/>
          </p:cNvSpPr>
          <p:nvPr>
            <p:ph type="dt" sz="half" idx="10"/>
          </p:nvPr>
        </p:nvSpPr>
        <p:spPr/>
        <p:txBody>
          <a:bodyPr/>
          <a:lstStyle>
            <a:lvl1pPr>
              <a:defRPr b="0" i="0">
                <a:latin typeface="Meiryo" panose="020B0604030504040204" pitchFamily="34" charset="-128"/>
                <a:ea typeface="Meiryo" panose="020B0604030504040204" pitchFamily="34" charset="-128"/>
              </a:defRPr>
            </a:lvl1pPr>
          </a:lstStyle>
          <a:p>
            <a:fld id="{BDFE64C4-AAB4-DB4E-A50D-4C9D1BDEA9C9}" type="datetime1">
              <a:rPr lang="ja-JP" altLang="en-US" smtClean="0"/>
              <a:t>2022/7/7</a:t>
            </a:fld>
            <a:endParaRPr lang="ja-JP" altLang="en-US"/>
          </a:p>
        </p:txBody>
      </p:sp>
      <p:sp>
        <p:nvSpPr>
          <p:cNvPr id="5" name="フッター プレースホルダー 4">
            <a:extLst>
              <a:ext uri="{FF2B5EF4-FFF2-40B4-BE49-F238E27FC236}">
                <a16:creationId xmlns:a16="http://schemas.microsoft.com/office/drawing/2014/main" id="{31D76946-2020-E9C3-ACC1-E58265D58B49}"/>
              </a:ext>
            </a:extLst>
          </p:cNvPr>
          <p:cNvSpPr>
            <a:spLocks noGrp="1"/>
          </p:cNvSpPr>
          <p:nvPr>
            <p:ph type="ftr" sz="quarter" idx="11"/>
          </p:nvPr>
        </p:nvSpPr>
        <p:spPr/>
        <p:txBody>
          <a:bodyPr/>
          <a:lstStyle>
            <a:lvl1pPr>
              <a:defRPr b="0" i="0">
                <a:latin typeface="Meiryo" panose="020B0604030504040204" pitchFamily="34" charset="-128"/>
                <a:ea typeface="Meiryo" panose="020B0604030504040204" pitchFamily="34" charset="-128"/>
              </a:defRPr>
            </a:lvl1pPr>
          </a:lstStyle>
          <a:p>
            <a:endParaRPr lang="ja-JP" altLang="en-US"/>
          </a:p>
        </p:txBody>
      </p:sp>
      <p:sp>
        <p:nvSpPr>
          <p:cNvPr id="6" name="スライド番号プレースホルダー 5">
            <a:extLst>
              <a:ext uri="{FF2B5EF4-FFF2-40B4-BE49-F238E27FC236}">
                <a16:creationId xmlns:a16="http://schemas.microsoft.com/office/drawing/2014/main" id="{4160C218-D96F-2A08-0697-B9846550955D}"/>
              </a:ext>
            </a:extLst>
          </p:cNvPr>
          <p:cNvSpPr>
            <a:spLocks noGrp="1"/>
          </p:cNvSpPr>
          <p:nvPr>
            <p:ph type="sldNum" sz="quarter" idx="12"/>
          </p:nvPr>
        </p:nvSpPr>
        <p:spPr/>
        <p:txBody>
          <a:bodyPr/>
          <a:lstStyle>
            <a:lvl1pPr>
              <a:defRPr b="0" i="0">
                <a:latin typeface="Meiryo" panose="020B0604030504040204" pitchFamily="34" charset="-128"/>
                <a:ea typeface="Meiryo"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34483919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D5B271CB-F786-B07E-4AA4-C995B0BA4D9F}"/>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BA7A3F4-F5B7-9C87-0358-A7762E7FE862}"/>
              </a:ext>
            </a:extLst>
          </p:cNvPr>
          <p:cNvSpPr>
            <a:spLocks noGrp="1"/>
          </p:cNvSpPr>
          <p:nvPr>
            <p:ph type="body" orient="vert" idx="1"/>
          </p:nvPr>
        </p:nvSpPr>
        <p:spPr>
          <a:xfrm>
            <a:off x="838200" y="365125"/>
            <a:ext cx="7734300" cy="5811838"/>
          </a:xfrm>
        </p:spPr>
        <p:txBody>
          <a:bodyPr vert="eaVert"/>
          <a:lstStyle>
            <a:lvl1pPr>
              <a:defRPr b="0" i="0">
                <a:latin typeface="Meiryo" panose="020B0604030504040204" pitchFamily="34" charset="-128"/>
                <a:ea typeface="Meiryo" panose="020B0604030504040204" pitchFamily="34" charset="-128"/>
              </a:defRPr>
            </a:lvl1pPr>
            <a:lvl2pPr>
              <a:defRPr b="0" i="0">
                <a:latin typeface="Meiryo" panose="020B0604030504040204" pitchFamily="34" charset="-128"/>
                <a:ea typeface="Meiryo" panose="020B0604030504040204" pitchFamily="34" charset="-128"/>
              </a:defRPr>
            </a:lvl2pPr>
            <a:lvl3pPr>
              <a:defRPr b="0" i="0">
                <a:latin typeface="Meiryo" panose="020B0604030504040204" pitchFamily="34" charset="-128"/>
                <a:ea typeface="Meiryo" panose="020B0604030504040204" pitchFamily="34" charset="-128"/>
              </a:defRPr>
            </a:lvl3pPr>
            <a:lvl4pPr>
              <a:defRPr b="0" i="0">
                <a:latin typeface="Meiryo" panose="020B0604030504040204" pitchFamily="34" charset="-128"/>
                <a:ea typeface="Meiryo" panose="020B0604030504040204" pitchFamily="34" charset="-128"/>
              </a:defRPr>
            </a:lvl4pPr>
            <a:lvl5pPr>
              <a:defRPr b="0" i="0">
                <a:latin typeface="Meiryo" panose="020B0604030504040204" pitchFamily="34" charset="-128"/>
                <a:ea typeface="Meiryo" panose="020B0604030504040204" pitchFamily="34" charset="-128"/>
              </a:defRPr>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D8FDEEF-1BC4-1CD3-C100-7ED30EF6EACF}"/>
              </a:ext>
            </a:extLst>
          </p:cNvPr>
          <p:cNvSpPr>
            <a:spLocks noGrp="1"/>
          </p:cNvSpPr>
          <p:nvPr>
            <p:ph type="dt" sz="half" idx="10"/>
          </p:nvPr>
        </p:nvSpPr>
        <p:spPr/>
        <p:txBody>
          <a:bodyPr/>
          <a:lstStyle>
            <a:lvl1pPr>
              <a:defRPr b="0" i="0">
                <a:latin typeface="Meiryo" panose="020B0604030504040204" pitchFamily="34" charset="-128"/>
                <a:ea typeface="Meiryo" panose="020B0604030504040204" pitchFamily="34" charset="-128"/>
              </a:defRPr>
            </a:lvl1pPr>
          </a:lstStyle>
          <a:p>
            <a:fld id="{744E91DF-9271-5C41-AD9C-4529218B4FA3}" type="datetime1">
              <a:rPr lang="ja-JP" altLang="en-US" smtClean="0"/>
              <a:t>2022/7/7</a:t>
            </a:fld>
            <a:endParaRPr lang="ja-JP" altLang="en-US"/>
          </a:p>
        </p:txBody>
      </p:sp>
      <p:sp>
        <p:nvSpPr>
          <p:cNvPr id="5" name="フッター プレースホルダー 4">
            <a:extLst>
              <a:ext uri="{FF2B5EF4-FFF2-40B4-BE49-F238E27FC236}">
                <a16:creationId xmlns:a16="http://schemas.microsoft.com/office/drawing/2014/main" id="{ADB22B7D-6474-442C-0DCC-242FEA4CB239}"/>
              </a:ext>
            </a:extLst>
          </p:cNvPr>
          <p:cNvSpPr>
            <a:spLocks noGrp="1"/>
          </p:cNvSpPr>
          <p:nvPr>
            <p:ph type="ftr" sz="quarter" idx="11"/>
          </p:nvPr>
        </p:nvSpPr>
        <p:spPr/>
        <p:txBody>
          <a:bodyPr/>
          <a:lstStyle>
            <a:lvl1pPr>
              <a:defRPr b="0" i="0">
                <a:latin typeface="Meiryo" panose="020B0604030504040204" pitchFamily="34" charset="-128"/>
                <a:ea typeface="Meiryo" panose="020B0604030504040204" pitchFamily="34" charset="-128"/>
              </a:defRPr>
            </a:lvl1pPr>
          </a:lstStyle>
          <a:p>
            <a:endParaRPr lang="ja-JP" altLang="en-US"/>
          </a:p>
        </p:txBody>
      </p:sp>
      <p:sp>
        <p:nvSpPr>
          <p:cNvPr id="6" name="スライド番号プレースホルダー 5">
            <a:extLst>
              <a:ext uri="{FF2B5EF4-FFF2-40B4-BE49-F238E27FC236}">
                <a16:creationId xmlns:a16="http://schemas.microsoft.com/office/drawing/2014/main" id="{DD957470-513E-54D8-ED08-FC86554628F8}"/>
              </a:ext>
            </a:extLst>
          </p:cNvPr>
          <p:cNvSpPr>
            <a:spLocks noGrp="1"/>
          </p:cNvSpPr>
          <p:nvPr>
            <p:ph type="sldNum" sz="quarter" idx="12"/>
          </p:nvPr>
        </p:nvSpPr>
        <p:spPr/>
        <p:txBody>
          <a:bodyPr/>
          <a:lstStyle>
            <a:lvl1pPr>
              <a:defRPr b="0" i="0">
                <a:latin typeface="Meiryo" panose="020B0604030504040204" pitchFamily="34" charset="-128"/>
                <a:ea typeface="Meiryo"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2610910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5DB903-EDAE-381C-C5D6-DB66380022B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CECB36C-2E72-6886-988D-FAB33EE400FF}"/>
              </a:ext>
            </a:extLst>
          </p:cNvPr>
          <p:cNvSpPr>
            <a:spLocks noGrp="1"/>
          </p:cNvSpPr>
          <p:nvPr>
            <p:ph idx="1"/>
          </p:nvPr>
        </p:nvSpPr>
        <p:spPr/>
        <p:txBody>
          <a:bodyPr/>
          <a:lstStyle>
            <a:lvl1pPr>
              <a:defRPr b="0" i="0">
                <a:latin typeface="Meiryo" panose="020B0604030504040204" pitchFamily="34" charset="-128"/>
                <a:ea typeface="Meiryo" panose="020B0604030504040204" pitchFamily="34" charset="-128"/>
              </a:defRPr>
            </a:lvl1pPr>
            <a:lvl2pPr>
              <a:defRPr b="0" i="0">
                <a:latin typeface="Meiryo" panose="020B0604030504040204" pitchFamily="34" charset="-128"/>
                <a:ea typeface="Meiryo" panose="020B0604030504040204" pitchFamily="34" charset="-128"/>
              </a:defRPr>
            </a:lvl2pPr>
            <a:lvl3pPr>
              <a:defRPr b="0" i="0">
                <a:latin typeface="Meiryo" panose="020B0604030504040204" pitchFamily="34" charset="-128"/>
                <a:ea typeface="Meiryo" panose="020B0604030504040204" pitchFamily="34" charset="-128"/>
              </a:defRPr>
            </a:lvl3pPr>
            <a:lvl4pPr>
              <a:defRPr b="0" i="0">
                <a:latin typeface="Meiryo" panose="020B0604030504040204" pitchFamily="34" charset="-128"/>
                <a:ea typeface="Meiryo" panose="020B0604030504040204" pitchFamily="34" charset="-128"/>
              </a:defRPr>
            </a:lvl4pPr>
            <a:lvl5pPr>
              <a:defRPr b="0" i="0">
                <a:latin typeface="Meiryo" panose="020B0604030504040204" pitchFamily="34" charset="-128"/>
                <a:ea typeface="Meiryo" panose="020B0604030504040204" pitchFamily="34" charset="-128"/>
              </a:defRPr>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E534B3B-01E6-5E6B-B2F5-DBDF886C4C66}"/>
              </a:ext>
            </a:extLst>
          </p:cNvPr>
          <p:cNvSpPr>
            <a:spLocks noGrp="1"/>
          </p:cNvSpPr>
          <p:nvPr>
            <p:ph type="dt" sz="half" idx="10"/>
          </p:nvPr>
        </p:nvSpPr>
        <p:spPr/>
        <p:txBody>
          <a:bodyPr/>
          <a:lstStyle>
            <a:lvl1pPr>
              <a:defRPr b="0" i="0">
                <a:latin typeface="Meiryo" panose="020B0604030504040204" pitchFamily="34" charset="-128"/>
                <a:ea typeface="Meiryo" panose="020B0604030504040204" pitchFamily="34" charset="-128"/>
              </a:defRPr>
            </a:lvl1pPr>
          </a:lstStyle>
          <a:p>
            <a:fld id="{D646DAE8-98A8-1344-9F9F-53317D6AE42F}" type="datetime1">
              <a:rPr lang="ja-JP" altLang="en-US" smtClean="0"/>
              <a:t>2022/7/7</a:t>
            </a:fld>
            <a:endParaRPr lang="ja-JP" altLang="en-US"/>
          </a:p>
        </p:txBody>
      </p:sp>
      <p:sp>
        <p:nvSpPr>
          <p:cNvPr id="5" name="フッター プレースホルダー 4">
            <a:extLst>
              <a:ext uri="{FF2B5EF4-FFF2-40B4-BE49-F238E27FC236}">
                <a16:creationId xmlns:a16="http://schemas.microsoft.com/office/drawing/2014/main" id="{E88472B8-5463-4537-A867-DE65DD4D5B53}"/>
              </a:ext>
            </a:extLst>
          </p:cNvPr>
          <p:cNvSpPr>
            <a:spLocks noGrp="1"/>
          </p:cNvSpPr>
          <p:nvPr>
            <p:ph type="ftr" sz="quarter" idx="11"/>
          </p:nvPr>
        </p:nvSpPr>
        <p:spPr/>
        <p:txBody>
          <a:bodyPr/>
          <a:lstStyle>
            <a:lvl1pPr>
              <a:defRPr b="0" i="0">
                <a:latin typeface="Meiryo" panose="020B0604030504040204" pitchFamily="34" charset="-128"/>
                <a:ea typeface="Meiryo" panose="020B0604030504040204" pitchFamily="34" charset="-128"/>
              </a:defRPr>
            </a:lvl1pPr>
          </a:lstStyle>
          <a:p>
            <a:endParaRPr lang="ja-JP" altLang="en-US"/>
          </a:p>
        </p:txBody>
      </p:sp>
      <p:sp>
        <p:nvSpPr>
          <p:cNvPr id="6" name="スライド番号プレースホルダー 5">
            <a:extLst>
              <a:ext uri="{FF2B5EF4-FFF2-40B4-BE49-F238E27FC236}">
                <a16:creationId xmlns:a16="http://schemas.microsoft.com/office/drawing/2014/main" id="{6E4AD9D6-64C9-3605-DECF-0378CADD6273}"/>
              </a:ext>
            </a:extLst>
          </p:cNvPr>
          <p:cNvSpPr>
            <a:spLocks noGrp="1"/>
          </p:cNvSpPr>
          <p:nvPr>
            <p:ph type="sldNum" sz="quarter" idx="12"/>
          </p:nvPr>
        </p:nvSpPr>
        <p:spPr/>
        <p:txBody>
          <a:bodyPr/>
          <a:lstStyle>
            <a:lvl1pPr>
              <a:defRPr b="0" i="0">
                <a:latin typeface="Meiryo" panose="020B0604030504040204" pitchFamily="34" charset="-128"/>
                <a:ea typeface="Meiryo"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2571820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4D4E1A-5196-7810-34EC-4554C816A4EE}"/>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B4B4C02D-7F96-3B07-7DF3-B53C30B98934}"/>
              </a:ext>
            </a:extLst>
          </p:cNvPr>
          <p:cNvSpPr>
            <a:spLocks noGrp="1"/>
          </p:cNvSpPr>
          <p:nvPr>
            <p:ph type="body" idx="1"/>
          </p:nvPr>
        </p:nvSpPr>
        <p:spPr>
          <a:xfrm>
            <a:off x="831850" y="4589463"/>
            <a:ext cx="10515600" cy="1500187"/>
          </a:xfrm>
        </p:spPr>
        <p:txBody>
          <a:bodyPr/>
          <a:lstStyle>
            <a:lvl1pPr marL="0" indent="0">
              <a:buNone/>
              <a:defRPr sz="2400" b="0" i="0">
                <a:solidFill>
                  <a:schemeClr val="tx1">
                    <a:tint val="75000"/>
                  </a:schemeClr>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F1B4D1D3-35A0-96ED-3BE5-73A8AB089DA6}"/>
              </a:ext>
            </a:extLst>
          </p:cNvPr>
          <p:cNvSpPr>
            <a:spLocks noGrp="1"/>
          </p:cNvSpPr>
          <p:nvPr>
            <p:ph type="dt" sz="half" idx="10"/>
          </p:nvPr>
        </p:nvSpPr>
        <p:spPr/>
        <p:txBody>
          <a:bodyPr/>
          <a:lstStyle>
            <a:lvl1pPr>
              <a:defRPr b="0" i="0">
                <a:latin typeface="Meiryo" panose="020B0604030504040204" pitchFamily="34" charset="-128"/>
                <a:ea typeface="Meiryo" panose="020B0604030504040204" pitchFamily="34" charset="-128"/>
              </a:defRPr>
            </a:lvl1pPr>
          </a:lstStyle>
          <a:p>
            <a:fld id="{F71CCDCD-3DE9-F14A-B52D-147CC6301AA6}" type="datetime1">
              <a:rPr lang="ja-JP" altLang="en-US" smtClean="0"/>
              <a:t>2022/7/7</a:t>
            </a:fld>
            <a:endParaRPr lang="ja-JP" altLang="en-US"/>
          </a:p>
        </p:txBody>
      </p:sp>
      <p:sp>
        <p:nvSpPr>
          <p:cNvPr id="5" name="フッター プレースホルダー 4">
            <a:extLst>
              <a:ext uri="{FF2B5EF4-FFF2-40B4-BE49-F238E27FC236}">
                <a16:creationId xmlns:a16="http://schemas.microsoft.com/office/drawing/2014/main" id="{6E04A5DC-ACAE-B2D2-2978-F88869AD9353}"/>
              </a:ext>
            </a:extLst>
          </p:cNvPr>
          <p:cNvSpPr>
            <a:spLocks noGrp="1"/>
          </p:cNvSpPr>
          <p:nvPr>
            <p:ph type="ftr" sz="quarter" idx="11"/>
          </p:nvPr>
        </p:nvSpPr>
        <p:spPr/>
        <p:txBody>
          <a:bodyPr/>
          <a:lstStyle>
            <a:lvl1pPr>
              <a:defRPr b="0" i="0">
                <a:latin typeface="Meiryo" panose="020B0604030504040204" pitchFamily="34" charset="-128"/>
                <a:ea typeface="Meiryo" panose="020B0604030504040204" pitchFamily="34" charset="-128"/>
              </a:defRPr>
            </a:lvl1pPr>
          </a:lstStyle>
          <a:p>
            <a:endParaRPr lang="ja-JP" altLang="en-US"/>
          </a:p>
        </p:txBody>
      </p:sp>
      <p:sp>
        <p:nvSpPr>
          <p:cNvPr id="6" name="スライド番号プレースホルダー 5">
            <a:extLst>
              <a:ext uri="{FF2B5EF4-FFF2-40B4-BE49-F238E27FC236}">
                <a16:creationId xmlns:a16="http://schemas.microsoft.com/office/drawing/2014/main" id="{085D040F-9D1D-1A8F-EAA4-9180D7E9FB83}"/>
              </a:ext>
            </a:extLst>
          </p:cNvPr>
          <p:cNvSpPr>
            <a:spLocks noGrp="1"/>
          </p:cNvSpPr>
          <p:nvPr>
            <p:ph type="sldNum" sz="quarter" idx="12"/>
          </p:nvPr>
        </p:nvSpPr>
        <p:spPr/>
        <p:txBody>
          <a:bodyPr/>
          <a:lstStyle>
            <a:lvl1pPr>
              <a:defRPr b="0" i="0">
                <a:latin typeface="Meiryo" panose="020B0604030504040204" pitchFamily="34" charset="-128"/>
                <a:ea typeface="Meiryo"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40148941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1E2EE6-A0C1-B5E9-7EF2-AFDBCE77A296}"/>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807068F-26DD-A56E-3C64-84B17572A2F8}"/>
              </a:ext>
            </a:extLst>
          </p:cNvPr>
          <p:cNvSpPr>
            <a:spLocks noGrp="1"/>
          </p:cNvSpPr>
          <p:nvPr>
            <p:ph sz="half" idx="1"/>
          </p:nvPr>
        </p:nvSpPr>
        <p:spPr>
          <a:xfrm>
            <a:off x="838200" y="1825625"/>
            <a:ext cx="5181600" cy="4351338"/>
          </a:xfrm>
        </p:spPr>
        <p:txBody>
          <a:bodyPr/>
          <a:lstStyle>
            <a:lvl1pPr>
              <a:defRPr b="0" i="0">
                <a:latin typeface="Meiryo" panose="020B0604030504040204" pitchFamily="34" charset="-128"/>
                <a:ea typeface="Meiryo" panose="020B0604030504040204" pitchFamily="34" charset="-128"/>
              </a:defRPr>
            </a:lvl1pPr>
            <a:lvl2pPr>
              <a:defRPr b="0" i="0">
                <a:latin typeface="Meiryo" panose="020B0604030504040204" pitchFamily="34" charset="-128"/>
                <a:ea typeface="Meiryo" panose="020B0604030504040204" pitchFamily="34" charset="-128"/>
              </a:defRPr>
            </a:lvl2pPr>
            <a:lvl3pPr>
              <a:defRPr b="0" i="0">
                <a:latin typeface="Meiryo" panose="020B0604030504040204" pitchFamily="34" charset="-128"/>
                <a:ea typeface="Meiryo" panose="020B0604030504040204" pitchFamily="34" charset="-128"/>
              </a:defRPr>
            </a:lvl3pPr>
            <a:lvl4pPr>
              <a:defRPr b="0" i="0">
                <a:latin typeface="Meiryo" panose="020B0604030504040204" pitchFamily="34" charset="-128"/>
                <a:ea typeface="Meiryo" panose="020B0604030504040204" pitchFamily="34" charset="-128"/>
              </a:defRPr>
            </a:lvl4pPr>
            <a:lvl5pPr>
              <a:defRPr b="0" i="0">
                <a:latin typeface="Meiryo" panose="020B0604030504040204" pitchFamily="34" charset="-128"/>
                <a:ea typeface="Meiryo" panose="020B0604030504040204" pitchFamily="34" charset="-128"/>
              </a:defRPr>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F8CACFBF-95D2-5DA9-5DAD-9D1EA7BBF373}"/>
              </a:ext>
            </a:extLst>
          </p:cNvPr>
          <p:cNvSpPr>
            <a:spLocks noGrp="1"/>
          </p:cNvSpPr>
          <p:nvPr>
            <p:ph sz="half" idx="2"/>
          </p:nvPr>
        </p:nvSpPr>
        <p:spPr>
          <a:xfrm>
            <a:off x="6172200" y="1825625"/>
            <a:ext cx="5181600" cy="4351338"/>
          </a:xfrm>
        </p:spPr>
        <p:txBody>
          <a:bodyPr/>
          <a:lstStyle>
            <a:lvl1pPr>
              <a:defRPr b="0" i="0">
                <a:latin typeface="Meiryo" panose="020B0604030504040204" pitchFamily="34" charset="-128"/>
                <a:ea typeface="Meiryo" panose="020B0604030504040204" pitchFamily="34" charset="-128"/>
              </a:defRPr>
            </a:lvl1pPr>
            <a:lvl2pPr>
              <a:defRPr b="0" i="0">
                <a:latin typeface="Meiryo" panose="020B0604030504040204" pitchFamily="34" charset="-128"/>
                <a:ea typeface="Meiryo" panose="020B0604030504040204" pitchFamily="34" charset="-128"/>
              </a:defRPr>
            </a:lvl2pPr>
            <a:lvl3pPr>
              <a:defRPr b="0" i="0">
                <a:latin typeface="Meiryo" panose="020B0604030504040204" pitchFamily="34" charset="-128"/>
                <a:ea typeface="Meiryo" panose="020B0604030504040204" pitchFamily="34" charset="-128"/>
              </a:defRPr>
            </a:lvl3pPr>
            <a:lvl4pPr>
              <a:defRPr b="0" i="0">
                <a:latin typeface="Meiryo" panose="020B0604030504040204" pitchFamily="34" charset="-128"/>
                <a:ea typeface="Meiryo" panose="020B0604030504040204" pitchFamily="34" charset="-128"/>
              </a:defRPr>
            </a:lvl4pPr>
            <a:lvl5pPr>
              <a:defRPr b="0" i="0">
                <a:latin typeface="Meiryo" panose="020B0604030504040204" pitchFamily="34" charset="-128"/>
                <a:ea typeface="Meiryo" panose="020B0604030504040204" pitchFamily="34" charset="-128"/>
              </a:defRPr>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6671459F-4EEB-280F-F6F3-D0498DF178AE}"/>
              </a:ext>
            </a:extLst>
          </p:cNvPr>
          <p:cNvSpPr>
            <a:spLocks noGrp="1"/>
          </p:cNvSpPr>
          <p:nvPr>
            <p:ph type="dt" sz="half" idx="10"/>
          </p:nvPr>
        </p:nvSpPr>
        <p:spPr/>
        <p:txBody>
          <a:bodyPr/>
          <a:lstStyle>
            <a:lvl1pPr>
              <a:defRPr b="0" i="0">
                <a:latin typeface="Meiryo" panose="020B0604030504040204" pitchFamily="34" charset="-128"/>
                <a:ea typeface="Meiryo" panose="020B0604030504040204" pitchFamily="34" charset="-128"/>
              </a:defRPr>
            </a:lvl1pPr>
          </a:lstStyle>
          <a:p>
            <a:fld id="{D6E58D37-012D-1542-9F78-EC96BE1024BB}" type="datetime1">
              <a:rPr lang="ja-JP" altLang="en-US" smtClean="0"/>
              <a:t>2022/7/7</a:t>
            </a:fld>
            <a:endParaRPr lang="ja-JP" altLang="en-US"/>
          </a:p>
        </p:txBody>
      </p:sp>
      <p:sp>
        <p:nvSpPr>
          <p:cNvPr id="6" name="フッター プレースホルダー 5">
            <a:extLst>
              <a:ext uri="{FF2B5EF4-FFF2-40B4-BE49-F238E27FC236}">
                <a16:creationId xmlns:a16="http://schemas.microsoft.com/office/drawing/2014/main" id="{C9AADDD5-8156-3A6A-BAFE-A1D48F2AF59A}"/>
              </a:ext>
            </a:extLst>
          </p:cNvPr>
          <p:cNvSpPr>
            <a:spLocks noGrp="1"/>
          </p:cNvSpPr>
          <p:nvPr>
            <p:ph type="ftr" sz="quarter" idx="11"/>
          </p:nvPr>
        </p:nvSpPr>
        <p:spPr/>
        <p:txBody>
          <a:bodyPr/>
          <a:lstStyle>
            <a:lvl1pPr>
              <a:defRPr b="0" i="0">
                <a:latin typeface="Meiryo" panose="020B0604030504040204" pitchFamily="34" charset="-128"/>
                <a:ea typeface="Meiryo" panose="020B0604030504040204" pitchFamily="34" charset="-128"/>
              </a:defRPr>
            </a:lvl1pPr>
          </a:lstStyle>
          <a:p>
            <a:endParaRPr lang="ja-JP" altLang="en-US"/>
          </a:p>
        </p:txBody>
      </p:sp>
      <p:sp>
        <p:nvSpPr>
          <p:cNvPr id="7" name="スライド番号プレースホルダー 6">
            <a:extLst>
              <a:ext uri="{FF2B5EF4-FFF2-40B4-BE49-F238E27FC236}">
                <a16:creationId xmlns:a16="http://schemas.microsoft.com/office/drawing/2014/main" id="{FF76EE02-32F7-227A-B1EF-406262718E03}"/>
              </a:ext>
            </a:extLst>
          </p:cNvPr>
          <p:cNvSpPr>
            <a:spLocks noGrp="1"/>
          </p:cNvSpPr>
          <p:nvPr>
            <p:ph type="sldNum" sz="quarter" idx="12"/>
          </p:nvPr>
        </p:nvSpPr>
        <p:spPr/>
        <p:txBody>
          <a:bodyPr/>
          <a:lstStyle>
            <a:lvl1pPr>
              <a:defRPr b="0" i="0">
                <a:latin typeface="Meiryo" panose="020B0604030504040204" pitchFamily="34" charset="-128"/>
                <a:ea typeface="Meiryo"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591677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FF4E4DB-AAB8-39B3-CB12-5243A217EA5E}"/>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86AE06B0-865C-C3ED-E931-38139DCC8951}"/>
              </a:ext>
            </a:extLst>
          </p:cNvPr>
          <p:cNvSpPr>
            <a:spLocks noGrp="1"/>
          </p:cNvSpPr>
          <p:nvPr>
            <p:ph type="body" idx="1"/>
          </p:nvPr>
        </p:nvSpPr>
        <p:spPr>
          <a:xfrm>
            <a:off x="839788" y="1681163"/>
            <a:ext cx="5157787" cy="823912"/>
          </a:xfrm>
        </p:spPr>
        <p:txBody>
          <a:bodyPr anchor="b"/>
          <a:lstStyle>
            <a:lvl1pPr marL="0" indent="0">
              <a:buNone/>
              <a:defRPr sz="2400" b="0" i="0">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3E295DFD-2158-7013-77DD-7126F2A3D133}"/>
              </a:ext>
            </a:extLst>
          </p:cNvPr>
          <p:cNvSpPr>
            <a:spLocks noGrp="1"/>
          </p:cNvSpPr>
          <p:nvPr>
            <p:ph sz="half" idx="2"/>
          </p:nvPr>
        </p:nvSpPr>
        <p:spPr>
          <a:xfrm>
            <a:off x="839788" y="2505075"/>
            <a:ext cx="5157787" cy="3684588"/>
          </a:xfrm>
        </p:spPr>
        <p:txBody>
          <a:bodyPr/>
          <a:lstStyle>
            <a:lvl1pPr>
              <a:defRPr b="0" i="0">
                <a:latin typeface="Meiryo" panose="020B0604030504040204" pitchFamily="34" charset="-128"/>
                <a:ea typeface="Meiryo" panose="020B0604030504040204" pitchFamily="34" charset="-128"/>
              </a:defRPr>
            </a:lvl1pPr>
            <a:lvl2pPr>
              <a:defRPr b="0" i="0">
                <a:latin typeface="Meiryo" panose="020B0604030504040204" pitchFamily="34" charset="-128"/>
                <a:ea typeface="Meiryo" panose="020B0604030504040204" pitchFamily="34" charset="-128"/>
              </a:defRPr>
            </a:lvl2pPr>
            <a:lvl3pPr>
              <a:defRPr b="0" i="0">
                <a:latin typeface="Meiryo" panose="020B0604030504040204" pitchFamily="34" charset="-128"/>
                <a:ea typeface="Meiryo" panose="020B0604030504040204" pitchFamily="34" charset="-128"/>
              </a:defRPr>
            </a:lvl3pPr>
            <a:lvl4pPr>
              <a:defRPr b="0" i="0">
                <a:latin typeface="Meiryo" panose="020B0604030504040204" pitchFamily="34" charset="-128"/>
                <a:ea typeface="Meiryo" panose="020B0604030504040204" pitchFamily="34" charset="-128"/>
              </a:defRPr>
            </a:lvl4pPr>
            <a:lvl5pPr>
              <a:defRPr b="0" i="0">
                <a:latin typeface="Meiryo" panose="020B0604030504040204" pitchFamily="34" charset="-128"/>
                <a:ea typeface="Meiryo" panose="020B0604030504040204" pitchFamily="34" charset="-128"/>
              </a:defRPr>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F1F00008-6974-0691-025C-E913A8F06A61}"/>
              </a:ext>
            </a:extLst>
          </p:cNvPr>
          <p:cNvSpPr>
            <a:spLocks noGrp="1"/>
          </p:cNvSpPr>
          <p:nvPr>
            <p:ph type="body" sz="quarter" idx="3"/>
          </p:nvPr>
        </p:nvSpPr>
        <p:spPr>
          <a:xfrm>
            <a:off x="6172200" y="1681163"/>
            <a:ext cx="5183188" cy="823912"/>
          </a:xfrm>
        </p:spPr>
        <p:txBody>
          <a:bodyPr anchor="b"/>
          <a:lstStyle>
            <a:lvl1pPr marL="0" indent="0">
              <a:buNone/>
              <a:defRPr sz="2400" b="0" i="0">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BD23DC24-481B-2AC1-8AEE-4181504706E7}"/>
              </a:ext>
            </a:extLst>
          </p:cNvPr>
          <p:cNvSpPr>
            <a:spLocks noGrp="1"/>
          </p:cNvSpPr>
          <p:nvPr>
            <p:ph sz="quarter" idx="4"/>
          </p:nvPr>
        </p:nvSpPr>
        <p:spPr>
          <a:xfrm>
            <a:off x="6172200" y="2505075"/>
            <a:ext cx="5183188" cy="3684588"/>
          </a:xfrm>
        </p:spPr>
        <p:txBody>
          <a:bodyPr/>
          <a:lstStyle>
            <a:lvl1pPr>
              <a:defRPr b="0" i="0">
                <a:latin typeface="Meiryo" panose="020B0604030504040204" pitchFamily="34" charset="-128"/>
                <a:ea typeface="Meiryo" panose="020B0604030504040204" pitchFamily="34" charset="-128"/>
              </a:defRPr>
            </a:lvl1pPr>
            <a:lvl2pPr>
              <a:defRPr b="0" i="0">
                <a:latin typeface="Meiryo" panose="020B0604030504040204" pitchFamily="34" charset="-128"/>
                <a:ea typeface="Meiryo" panose="020B0604030504040204" pitchFamily="34" charset="-128"/>
              </a:defRPr>
            </a:lvl2pPr>
            <a:lvl3pPr>
              <a:defRPr b="0" i="0">
                <a:latin typeface="Meiryo" panose="020B0604030504040204" pitchFamily="34" charset="-128"/>
                <a:ea typeface="Meiryo" panose="020B0604030504040204" pitchFamily="34" charset="-128"/>
              </a:defRPr>
            </a:lvl3pPr>
            <a:lvl4pPr>
              <a:defRPr b="0" i="0">
                <a:latin typeface="Meiryo" panose="020B0604030504040204" pitchFamily="34" charset="-128"/>
                <a:ea typeface="Meiryo" panose="020B0604030504040204" pitchFamily="34" charset="-128"/>
              </a:defRPr>
            </a:lvl4pPr>
            <a:lvl5pPr>
              <a:defRPr b="0" i="0">
                <a:latin typeface="Meiryo" panose="020B0604030504040204" pitchFamily="34" charset="-128"/>
                <a:ea typeface="Meiryo" panose="020B0604030504040204" pitchFamily="34" charset="-128"/>
              </a:defRPr>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DB9C3673-0EFF-6506-C655-52AA6A134C76}"/>
              </a:ext>
            </a:extLst>
          </p:cNvPr>
          <p:cNvSpPr>
            <a:spLocks noGrp="1"/>
          </p:cNvSpPr>
          <p:nvPr>
            <p:ph type="dt" sz="half" idx="10"/>
          </p:nvPr>
        </p:nvSpPr>
        <p:spPr/>
        <p:txBody>
          <a:bodyPr/>
          <a:lstStyle>
            <a:lvl1pPr>
              <a:defRPr b="0" i="0">
                <a:latin typeface="Meiryo" panose="020B0604030504040204" pitchFamily="34" charset="-128"/>
                <a:ea typeface="Meiryo" panose="020B0604030504040204" pitchFamily="34" charset="-128"/>
              </a:defRPr>
            </a:lvl1pPr>
          </a:lstStyle>
          <a:p>
            <a:fld id="{18D455CE-D30A-894C-AC19-12E74A7F0773}" type="datetime1">
              <a:rPr lang="ja-JP" altLang="en-US" smtClean="0"/>
              <a:t>2022/7/7</a:t>
            </a:fld>
            <a:endParaRPr lang="ja-JP" altLang="en-US"/>
          </a:p>
        </p:txBody>
      </p:sp>
      <p:sp>
        <p:nvSpPr>
          <p:cNvPr id="8" name="フッター プレースホルダー 7">
            <a:extLst>
              <a:ext uri="{FF2B5EF4-FFF2-40B4-BE49-F238E27FC236}">
                <a16:creationId xmlns:a16="http://schemas.microsoft.com/office/drawing/2014/main" id="{5BDE5E9C-27B3-CE20-610F-7732E89DC720}"/>
              </a:ext>
            </a:extLst>
          </p:cNvPr>
          <p:cNvSpPr>
            <a:spLocks noGrp="1"/>
          </p:cNvSpPr>
          <p:nvPr>
            <p:ph type="ftr" sz="quarter" idx="11"/>
          </p:nvPr>
        </p:nvSpPr>
        <p:spPr/>
        <p:txBody>
          <a:bodyPr/>
          <a:lstStyle>
            <a:lvl1pPr>
              <a:defRPr b="0" i="0">
                <a:latin typeface="Meiryo" panose="020B0604030504040204" pitchFamily="34" charset="-128"/>
                <a:ea typeface="Meiryo" panose="020B0604030504040204" pitchFamily="34" charset="-128"/>
              </a:defRPr>
            </a:lvl1pPr>
          </a:lstStyle>
          <a:p>
            <a:endParaRPr lang="ja-JP" altLang="en-US"/>
          </a:p>
        </p:txBody>
      </p:sp>
      <p:sp>
        <p:nvSpPr>
          <p:cNvPr id="9" name="スライド番号プレースホルダー 8">
            <a:extLst>
              <a:ext uri="{FF2B5EF4-FFF2-40B4-BE49-F238E27FC236}">
                <a16:creationId xmlns:a16="http://schemas.microsoft.com/office/drawing/2014/main" id="{769DF2CC-851F-8367-B362-534DFF7C95C1}"/>
              </a:ext>
            </a:extLst>
          </p:cNvPr>
          <p:cNvSpPr>
            <a:spLocks noGrp="1"/>
          </p:cNvSpPr>
          <p:nvPr>
            <p:ph type="sldNum" sz="quarter" idx="12"/>
          </p:nvPr>
        </p:nvSpPr>
        <p:spPr/>
        <p:txBody>
          <a:bodyPr/>
          <a:lstStyle>
            <a:lvl1pPr>
              <a:defRPr b="0" i="0">
                <a:latin typeface="Meiryo" panose="020B0604030504040204" pitchFamily="34" charset="-128"/>
                <a:ea typeface="Meiryo"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978395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40B798-15F8-7B2F-822F-9B988A6A05AD}"/>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DA7F5753-2528-EB20-686D-517B4C6E7936}"/>
              </a:ext>
            </a:extLst>
          </p:cNvPr>
          <p:cNvSpPr>
            <a:spLocks noGrp="1"/>
          </p:cNvSpPr>
          <p:nvPr>
            <p:ph type="dt" sz="half" idx="10"/>
          </p:nvPr>
        </p:nvSpPr>
        <p:spPr/>
        <p:txBody>
          <a:bodyPr/>
          <a:lstStyle>
            <a:lvl1pPr>
              <a:defRPr b="0" i="0">
                <a:latin typeface="Meiryo" panose="020B0604030504040204" pitchFamily="34" charset="-128"/>
                <a:ea typeface="Meiryo" panose="020B0604030504040204" pitchFamily="34" charset="-128"/>
              </a:defRPr>
            </a:lvl1pPr>
          </a:lstStyle>
          <a:p>
            <a:fld id="{90B1A463-4341-B54C-B3B1-E209E506F1EA}" type="datetime1">
              <a:rPr lang="ja-JP" altLang="en-US" smtClean="0"/>
              <a:t>2022/7/7</a:t>
            </a:fld>
            <a:endParaRPr lang="ja-JP" altLang="en-US"/>
          </a:p>
        </p:txBody>
      </p:sp>
      <p:sp>
        <p:nvSpPr>
          <p:cNvPr id="4" name="フッター プレースホルダー 3">
            <a:extLst>
              <a:ext uri="{FF2B5EF4-FFF2-40B4-BE49-F238E27FC236}">
                <a16:creationId xmlns:a16="http://schemas.microsoft.com/office/drawing/2014/main" id="{646E8694-E597-81D3-1002-E2CAFF47FA98}"/>
              </a:ext>
            </a:extLst>
          </p:cNvPr>
          <p:cNvSpPr>
            <a:spLocks noGrp="1"/>
          </p:cNvSpPr>
          <p:nvPr>
            <p:ph type="ftr" sz="quarter" idx="11"/>
          </p:nvPr>
        </p:nvSpPr>
        <p:spPr/>
        <p:txBody>
          <a:bodyPr/>
          <a:lstStyle>
            <a:lvl1pPr>
              <a:defRPr b="0" i="0">
                <a:latin typeface="Meiryo" panose="020B0604030504040204" pitchFamily="34" charset="-128"/>
                <a:ea typeface="Meiryo" panose="020B0604030504040204" pitchFamily="34" charset="-128"/>
              </a:defRPr>
            </a:lvl1pPr>
          </a:lstStyle>
          <a:p>
            <a:endParaRPr lang="ja-JP" altLang="en-US"/>
          </a:p>
        </p:txBody>
      </p:sp>
      <p:sp>
        <p:nvSpPr>
          <p:cNvPr id="5" name="スライド番号プレースホルダー 4">
            <a:extLst>
              <a:ext uri="{FF2B5EF4-FFF2-40B4-BE49-F238E27FC236}">
                <a16:creationId xmlns:a16="http://schemas.microsoft.com/office/drawing/2014/main" id="{FF087AFC-9C46-013F-54FC-2E2A7777A047}"/>
              </a:ext>
            </a:extLst>
          </p:cNvPr>
          <p:cNvSpPr>
            <a:spLocks noGrp="1"/>
          </p:cNvSpPr>
          <p:nvPr>
            <p:ph type="sldNum" sz="quarter" idx="12"/>
          </p:nvPr>
        </p:nvSpPr>
        <p:spPr/>
        <p:txBody>
          <a:bodyPr/>
          <a:lstStyle>
            <a:lvl1pPr>
              <a:defRPr b="0" i="0">
                <a:latin typeface="Meiryo" panose="020B0604030504040204" pitchFamily="34" charset="-128"/>
                <a:ea typeface="Meiryo"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3464573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0C48ABD5-03E9-7176-E05B-7001E8FD108A}"/>
              </a:ext>
            </a:extLst>
          </p:cNvPr>
          <p:cNvSpPr>
            <a:spLocks noGrp="1"/>
          </p:cNvSpPr>
          <p:nvPr>
            <p:ph type="dt" sz="half" idx="10"/>
          </p:nvPr>
        </p:nvSpPr>
        <p:spPr/>
        <p:txBody>
          <a:bodyPr/>
          <a:lstStyle>
            <a:lvl1pPr>
              <a:defRPr b="0" i="0">
                <a:latin typeface="Meiryo" panose="020B0604030504040204" pitchFamily="34" charset="-128"/>
                <a:ea typeface="Meiryo" panose="020B0604030504040204" pitchFamily="34" charset="-128"/>
              </a:defRPr>
            </a:lvl1pPr>
          </a:lstStyle>
          <a:p>
            <a:fld id="{AFBD38FB-1205-1F46-ADF6-4BB93078F23F}" type="datetime1">
              <a:rPr lang="ja-JP" altLang="en-US" smtClean="0"/>
              <a:t>2022/7/7</a:t>
            </a:fld>
            <a:endParaRPr lang="ja-JP" altLang="en-US"/>
          </a:p>
        </p:txBody>
      </p:sp>
      <p:sp>
        <p:nvSpPr>
          <p:cNvPr id="3" name="フッター プレースホルダー 2">
            <a:extLst>
              <a:ext uri="{FF2B5EF4-FFF2-40B4-BE49-F238E27FC236}">
                <a16:creationId xmlns:a16="http://schemas.microsoft.com/office/drawing/2014/main" id="{9B7E6B6D-F5FF-F835-E827-3DE3FC7A7034}"/>
              </a:ext>
            </a:extLst>
          </p:cNvPr>
          <p:cNvSpPr>
            <a:spLocks noGrp="1"/>
          </p:cNvSpPr>
          <p:nvPr>
            <p:ph type="ftr" sz="quarter" idx="11"/>
          </p:nvPr>
        </p:nvSpPr>
        <p:spPr/>
        <p:txBody>
          <a:bodyPr/>
          <a:lstStyle>
            <a:lvl1pPr>
              <a:defRPr b="0" i="0">
                <a:latin typeface="Meiryo" panose="020B0604030504040204" pitchFamily="34" charset="-128"/>
                <a:ea typeface="Meiryo" panose="020B0604030504040204" pitchFamily="34" charset="-128"/>
              </a:defRPr>
            </a:lvl1pPr>
          </a:lstStyle>
          <a:p>
            <a:endParaRPr lang="ja-JP" altLang="en-US"/>
          </a:p>
        </p:txBody>
      </p:sp>
      <p:sp>
        <p:nvSpPr>
          <p:cNvPr id="4" name="スライド番号プレースホルダー 3">
            <a:extLst>
              <a:ext uri="{FF2B5EF4-FFF2-40B4-BE49-F238E27FC236}">
                <a16:creationId xmlns:a16="http://schemas.microsoft.com/office/drawing/2014/main" id="{9D876742-8205-FD9F-18D9-B293F8925195}"/>
              </a:ext>
            </a:extLst>
          </p:cNvPr>
          <p:cNvSpPr>
            <a:spLocks noGrp="1"/>
          </p:cNvSpPr>
          <p:nvPr>
            <p:ph type="sldNum" sz="quarter" idx="12"/>
          </p:nvPr>
        </p:nvSpPr>
        <p:spPr/>
        <p:txBody>
          <a:bodyPr/>
          <a:lstStyle>
            <a:lvl1pPr>
              <a:defRPr b="0" i="0">
                <a:latin typeface="Meiryo" panose="020B0604030504040204" pitchFamily="34" charset="-128"/>
                <a:ea typeface="Meiryo"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2521064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4C74DD-86AC-5780-5786-A1F67336A3A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4CCD09F-B62A-665A-6E7A-E8295C419CCE}"/>
              </a:ext>
            </a:extLst>
          </p:cNvPr>
          <p:cNvSpPr>
            <a:spLocks noGrp="1"/>
          </p:cNvSpPr>
          <p:nvPr>
            <p:ph idx="1"/>
          </p:nvPr>
        </p:nvSpPr>
        <p:spPr>
          <a:xfrm>
            <a:off x="5183188" y="987425"/>
            <a:ext cx="6172200" cy="4873625"/>
          </a:xfrm>
        </p:spPr>
        <p:txBody>
          <a:bodyPr/>
          <a:lstStyle>
            <a:lvl1pPr>
              <a:defRPr sz="3200" b="0" i="0">
                <a:latin typeface="Meiryo" panose="020B0604030504040204" pitchFamily="34" charset="-128"/>
                <a:ea typeface="Meiryo" panose="020B0604030504040204" pitchFamily="34" charset="-128"/>
              </a:defRPr>
            </a:lvl1pPr>
            <a:lvl2pPr>
              <a:defRPr sz="2800" b="0" i="0">
                <a:latin typeface="Meiryo" panose="020B0604030504040204" pitchFamily="34" charset="-128"/>
                <a:ea typeface="Meiryo" panose="020B0604030504040204" pitchFamily="34" charset="-128"/>
              </a:defRPr>
            </a:lvl2pPr>
            <a:lvl3pPr>
              <a:defRPr sz="2400" b="0" i="0">
                <a:latin typeface="Meiryo" panose="020B0604030504040204" pitchFamily="34" charset="-128"/>
                <a:ea typeface="Meiryo" panose="020B0604030504040204" pitchFamily="34" charset="-128"/>
              </a:defRPr>
            </a:lvl3pPr>
            <a:lvl4pPr>
              <a:defRPr sz="2000" b="0" i="0">
                <a:latin typeface="Meiryo" panose="020B0604030504040204" pitchFamily="34" charset="-128"/>
                <a:ea typeface="Meiryo" panose="020B0604030504040204" pitchFamily="34" charset="-128"/>
              </a:defRPr>
            </a:lvl4pPr>
            <a:lvl5pPr>
              <a:defRPr sz="2000" b="0" i="0">
                <a:latin typeface="Meiryo" panose="020B0604030504040204" pitchFamily="34" charset="-128"/>
                <a:ea typeface="Meiryo" panose="020B0604030504040204" pitchFamily="34" charset="-128"/>
              </a:defRPr>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8B1F4473-3ADF-6DEF-8F13-AC6017466D1F}"/>
              </a:ext>
            </a:extLst>
          </p:cNvPr>
          <p:cNvSpPr>
            <a:spLocks noGrp="1"/>
          </p:cNvSpPr>
          <p:nvPr>
            <p:ph type="body" sz="half" idx="2"/>
          </p:nvPr>
        </p:nvSpPr>
        <p:spPr>
          <a:xfrm>
            <a:off x="839788" y="2057400"/>
            <a:ext cx="3932237" cy="3811588"/>
          </a:xfrm>
        </p:spPr>
        <p:txBody>
          <a:bodyPr/>
          <a:lstStyle>
            <a:lvl1pPr marL="0" indent="0">
              <a:buNone/>
              <a:defRPr sz="1600" b="0" i="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BE10FF9-FB58-21C1-AD9B-FB7B187F62C1}"/>
              </a:ext>
            </a:extLst>
          </p:cNvPr>
          <p:cNvSpPr>
            <a:spLocks noGrp="1"/>
          </p:cNvSpPr>
          <p:nvPr>
            <p:ph type="dt" sz="half" idx="10"/>
          </p:nvPr>
        </p:nvSpPr>
        <p:spPr/>
        <p:txBody>
          <a:bodyPr/>
          <a:lstStyle>
            <a:lvl1pPr>
              <a:defRPr b="0" i="0">
                <a:latin typeface="Meiryo" panose="020B0604030504040204" pitchFamily="34" charset="-128"/>
                <a:ea typeface="Meiryo" panose="020B0604030504040204" pitchFamily="34" charset="-128"/>
              </a:defRPr>
            </a:lvl1pPr>
          </a:lstStyle>
          <a:p>
            <a:fld id="{43B4D1A8-DB8E-6645-802D-C6BE76338B1C}" type="datetime1">
              <a:rPr lang="ja-JP" altLang="en-US" smtClean="0"/>
              <a:t>2022/7/7</a:t>
            </a:fld>
            <a:endParaRPr lang="ja-JP" altLang="en-US"/>
          </a:p>
        </p:txBody>
      </p:sp>
      <p:sp>
        <p:nvSpPr>
          <p:cNvPr id="6" name="フッター プレースホルダー 5">
            <a:extLst>
              <a:ext uri="{FF2B5EF4-FFF2-40B4-BE49-F238E27FC236}">
                <a16:creationId xmlns:a16="http://schemas.microsoft.com/office/drawing/2014/main" id="{3EB2FA5E-7149-B9F3-4CCA-269AB9C812CC}"/>
              </a:ext>
            </a:extLst>
          </p:cNvPr>
          <p:cNvSpPr>
            <a:spLocks noGrp="1"/>
          </p:cNvSpPr>
          <p:nvPr>
            <p:ph type="ftr" sz="quarter" idx="11"/>
          </p:nvPr>
        </p:nvSpPr>
        <p:spPr/>
        <p:txBody>
          <a:bodyPr/>
          <a:lstStyle>
            <a:lvl1pPr>
              <a:defRPr b="0" i="0">
                <a:latin typeface="Meiryo" panose="020B0604030504040204" pitchFamily="34" charset="-128"/>
                <a:ea typeface="Meiryo" panose="020B0604030504040204" pitchFamily="34" charset="-128"/>
              </a:defRPr>
            </a:lvl1pPr>
          </a:lstStyle>
          <a:p>
            <a:endParaRPr lang="ja-JP" altLang="en-US"/>
          </a:p>
        </p:txBody>
      </p:sp>
      <p:sp>
        <p:nvSpPr>
          <p:cNvPr id="7" name="スライド番号プレースホルダー 6">
            <a:extLst>
              <a:ext uri="{FF2B5EF4-FFF2-40B4-BE49-F238E27FC236}">
                <a16:creationId xmlns:a16="http://schemas.microsoft.com/office/drawing/2014/main" id="{74225080-4138-3464-05D1-0B732C063404}"/>
              </a:ext>
            </a:extLst>
          </p:cNvPr>
          <p:cNvSpPr>
            <a:spLocks noGrp="1"/>
          </p:cNvSpPr>
          <p:nvPr>
            <p:ph type="sldNum" sz="quarter" idx="12"/>
          </p:nvPr>
        </p:nvSpPr>
        <p:spPr/>
        <p:txBody>
          <a:bodyPr/>
          <a:lstStyle>
            <a:lvl1pPr>
              <a:defRPr b="0" i="0">
                <a:latin typeface="Meiryo" panose="020B0604030504040204" pitchFamily="34" charset="-128"/>
                <a:ea typeface="Meiryo"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1792908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E0959A4-A303-6BF0-76A7-3DA7568E57B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6DBD4007-210D-CC76-AEBE-92C681317C54}"/>
              </a:ext>
            </a:extLst>
          </p:cNvPr>
          <p:cNvSpPr>
            <a:spLocks noGrp="1"/>
          </p:cNvSpPr>
          <p:nvPr>
            <p:ph type="pic" idx="1"/>
          </p:nvPr>
        </p:nvSpPr>
        <p:spPr>
          <a:xfrm>
            <a:off x="5183188" y="987425"/>
            <a:ext cx="6172200" cy="4873625"/>
          </a:xfrm>
        </p:spPr>
        <p:txBody>
          <a:bodyPr/>
          <a:lstStyle>
            <a:lvl1pPr marL="0" indent="0">
              <a:buNone/>
              <a:defRPr sz="3200" b="0" i="0">
                <a:latin typeface="Meiryo" panose="020B0604030504040204" pitchFamily="34" charset="-128"/>
                <a:ea typeface="Meiryo" panose="020B0604030504040204" pitchFamily="34" charset="-128"/>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1" lang="ja-JP" altLang="en-US"/>
              <a:t>アイコンをクリックして図を追加</a:t>
            </a:r>
          </a:p>
        </p:txBody>
      </p:sp>
      <p:sp>
        <p:nvSpPr>
          <p:cNvPr id="4" name="テキスト プレースホルダー 3">
            <a:extLst>
              <a:ext uri="{FF2B5EF4-FFF2-40B4-BE49-F238E27FC236}">
                <a16:creationId xmlns:a16="http://schemas.microsoft.com/office/drawing/2014/main" id="{463D5DA8-540B-EDEB-8B7E-1CAC69959BA4}"/>
              </a:ext>
            </a:extLst>
          </p:cNvPr>
          <p:cNvSpPr>
            <a:spLocks noGrp="1"/>
          </p:cNvSpPr>
          <p:nvPr>
            <p:ph type="body" sz="half" idx="2"/>
          </p:nvPr>
        </p:nvSpPr>
        <p:spPr>
          <a:xfrm>
            <a:off x="839788" y="2057400"/>
            <a:ext cx="3932237" cy="3811588"/>
          </a:xfrm>
        </p:spPr>
        <p:txBody>
          <a:bodyPr/>
          <a:lstStyle>
            <a:lvl1pPr marL="0" indent="0">
              <a:buNone/>
              <a:defRPr sz="1600" b="0" i="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B5E8DF01-1DDB-546E-01A5-58092F199DC6}"/>
              </a:ext>
            </a:extLst>
          </p:cNvPr>
          <p:cNvSpPr>
            <a:spLocks noGrp="1"/>
          </p:cNvSpPr>
          <p:nvPr>
            <p:ph type="dt" sz="half" idx="10"/>
          </p:nvPr>
        </p:nvSpPr>
        <p:spPr/>
        <p:txBody>
          <a:bodyPr/>
          <a:lstStyle>
            <a:lvl1pPr>
              <a:defRPr b="0" i="0">
                <a:latin typeface="Meiryo" panose="020B0604030504040204" pitchFamily="34" charset="-128"/>
                <a:ea typeface="Meiryo" panose="020B0604030504040204" pitchFamily="34" charset="-128"/>
              </a:defRPr>
            </a:lvl1pPr>
          </a:lstStyle>
          <a:p>
            <a:fld id="{34FC3B2E-AB19-CE4B-B285-0C2F95B8136C}" type="datetime1">
              <a:rPr lang="ja-JP" altLang="en-US" smtClean="0"/>
              <a:t>2022/7/7</a:t>
            </a:fld>
            <a:endParaRPr lang="ja-JP" altLang="en-US"/>
          </a:p>
        </p:txBody>
      </p:sp>
      <p:sp>
        <p:nvSpPr>
          <p:cNvPr id="6" name="フッター プレースホルダー 5">
            <a:extLst>
              <a:ext uri="{FF2B5EF4-FFF2-40B4-BE49-F238E27FC236}">
                <a16:creationId xmlns:a16="http://schemas.microsoft.com/office/drawing/2014/main" id="{6CA7FF35-7973-E147-F9BF-E88A09350C3B}"/>
              </a:ext>
            </a:extLst>
          </p:cNvPr>
          <p:cNvSpPr>
            <a:spLocks noGrp="1"/>
          </p:cNvSpPr>
          <p:nvPr>
            <p:ph type="ftr" sz="quarter" idx="11"/>
          </p:nvPr>
        </p:nvSpPr>
        <p:spPr/>
        <p:txBody>
          <a:bodyPr/>
          <a:lstStyle>
            <a:lvl1pPr>
              <a:defRPr b="0" i="0">
                <a:latin typeface="Meiryo" panose="020B0604030504040204" pitchFamily="34" charset="-128"/>
                <a:ea typeface="Meiryo" panose="020B0604030504040204" pitchFamily="34" charset="-128"/>
              </a:defRPr>
            </a:lvl1pPr>
          </a:lstStyle>
          <a:p>
            <a:endParaRPr lang="ja-JP" altLang="en-US"/>
          </a:p>
        </p:txBody>
      </p:sp>
      <p:sp>
        <p:nvSpPr>
          <p:cNvPr id="7" name="スライド番号プレースホルダー 6">
            <a:extLst>
              <a:ext uri="{FF2B5EF4-FFF2-40B4-BE49-F238E27FC236}">
                <a16:creationId xmlns:a16="http://schemas.microsoft.com/office/drawing/2014/main" id="{F7FD5639-C5A4-D2FB-1359-D298073266A9}"/>
              </a:ext>
            </a:extLst>
          </p:cNvPr>
          <p:cNvSpPr>
            <a:spLocks noGrp="1"/>
          </p:cNvSpPr>
          <p:nvPr>
            <p:ph type="sldNum" sz="quarter" idx="12"/>
          </p:nvPr>
        </p:nvSpPr>
        <p:spPr/>
        <p:txBody>
          <a:bodyPr/>
          <a:lstStyle>
            <a:lvl1pPr>
              <a:defRPr b="0" i="0">
                <a:latin typeface="Meiryo" panose="020B0604030504040204" pitchFamily="34" charset="-128"/>
                <a:ea typeface="Meiryo"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940884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DD685368-B4E7-0FA4-0E9C-DC1B3438AF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BB3823CC-B428-EB39-1E6F-14D358B53B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dirty="0"/>
              <a:t>2 </a:t>
            </a:r>
            <a:r>
              <a:rPr kumimoji="1" lang="ja-JP" altLang="en-US"/>
              <a:t>レベル</a:t>
            </a:r>
          </a:p>
          <a:p>
            <a:pPr lvl="2"/>
            <a:r>
              <a:rPr kumimoji="1" lang="ja-JP" altLang="en-US"/>
              <a:t>第 </a:t>
            </a:r>
            <a:r>
              <a:rPr kumimoji="1" lang="en-US" altLang="ja-JP" dirty="0"/>
              <a:t>3 </a:t>
            </a:r>
            <a:r>
              <a:rPr kumimoji="1" lang="ja-JP" altLang="en-US"/>
              <a:t>レベル</a:t>
            </a:r>
          </a:p>
          <a:p>
            <a:pPr lvl="3"/>
            <a:r>
              <a:rPr kumimoji="1" lang="ja-JP" altLang="en-US"/>
              <a:t>第 </a:t>
            </a:r>
            <a:r>
              <a:rPr kumimoji="1" lang="en-US" altLang="ja-JP" dirty="0"/>
              <a:t>4 </a:t>
            </a:r>
            <a:r>
              <a:rPr kumimoji="1" lang="ja-JP" altLang="en-US"/>
              <a:t>レベル</a:t>
            </a:r>
          </a:p>
          <a:p>
            <a:pPr lvl="4"/>
            <a:r>
              <a:rPr kumimoji="1" lang="ja-JP" altLang="en-US"/>
              <a:t>第 </a:t>
            </a:r>
            <a:r>
              <a:rPr kumimoji="1" lang="en-US" altLang="ja-JP" dirty="0"/>
              <a:t>5 </a:t>
            </a:r>
            <a:r>
              <a:rPr kumimoji="1" lang="ja-JP" altLang="en-US"/>
              <a:t>レベル</a:t>
            </a:r>
          </a:p>
        </p:txBody>
      </p:sp>
      <p:sp>
        <p:nvSpPr>
          <p:cNvPr id="4" name="日付プレースホルダー 3">
            <a:extLst>
              <a:ext uri="{FF2B5EF4-FFF2-40B4-BE49-F238E27FC236}">
                <a16:creationId xmlns:a16="http://schemas.microsoft.com/office/drawing/2014/main" id="{7ED22526-80BB-D341-28B3-0519E4DACC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Meiryo UI" panose="020B0604030504040204" pitchFamily="34" charset="-128"/>
                <a:ea typeface="Meiryo UI" panose="020B0604030504040204" pitchFamily="34" charset="-128"/>
              </a:defRPr>
            </a:lvl1pPr>
          </a:lstStyle>
          <a:p>
            <a:fld id="{7F848F62-8286-C142-9D37-8B303F6828AB}" type="datetime1">
              <a:rPr lang="ja-JP" altLang="en-US" smtClean="0"/>
              <a:t>2022/7/7</a:t>
            </a:fld>
            <a:endParaRPr lang="ja-JP" altLang="en-US"/>
          </a:p>
        </p:txBody>
      </p:sp>
      <p:sp>
        <p:nvSpPr>
          <p:cNvPr id="5" name="フッター プレースホルダー 4">
            <a:extLst>
              <a:ext uri="{FF2B5EF4-FFF2-40B4-BE49-F238E27FC236}">
                <a16:creationId xmlns:a16="http://schemas.microsoft.com/office/drawing/2014/main" id="{FA718611-82B0-92D8-4757-9597C0F8F3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Meiryo UI" panose="020B0604030504040204" pitchFamily="34" charset="-128"/>
                <a:ea typeface="Meiryo UI" panose="020B0604030504040204" pitchFamily="34" charset="-128"/>
              </a:defRPr>
            </a:lvl1pPr>
          </a:lstStyle>
          <a:p>
            <a:endParaRPr lang="ja-JP" altLang="en-US"/>
          </a:p>
        </p:txBody>
      </p:sp>
      <p:sp>
        <p:nvSpPr>
          <p:cNvPr id="6" name="スライド番号プレースホルダー 5">
            <a:extLst>
              <a:ext uri="{FF2B5EF4-FFF2-40B4-BE49-F238E27FC236}">
                <a16:creationId xmlns:a16="http://schemas.microsoft.com/office/drawing/2014/main" id="{F50799AA-1514-4EC4-8D2F-7F86B7C3C7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Meiryo UI" panose="020B0604030504040204" pitchFamily="34" charset="-128"/>
                <a:ea typeface="Meiryo UI" panose="020B0604030504040204" pitchFamily="34" charset="-128"/>
              </a:defRPr>
            </a:lvl1pPr>
          </a:lstStyle>
          <a:p>
            <a:fld id="{C0FC9EE6-BFAE-D140-98E4-91A27C8C012C}" type="slidenum">
              <a:rPr lang="ja-JP" altLang="en-US" smtClean="0"/>
              <a:pPr/>
              <a:t>‹#›</a:t>
            </a:fld>
            <a:endParaRPr lang="ja-JP" altLang="en-US"/>
          </a:p>
        </p:txBody>
      </p:sp>
    </p:spTree>
    <p:extLst>
      <p:ext uri="{BB962C8B-B14F-4D97-AF65-F5344CB8AC3E}">
        <p14:creationId xmlns:p14="http://schemas.microsoft.com/office/powerpoint/2010/main" val="32006738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eiryo UI" panose="020B0604030504040204" pitchFamily="34" charset="-128"/>
          <a:ea typeface="Meiryo UI"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Meiryo UI" panose="020B0604030504040204" pitchFamily="34" charset="-128"/>
          <a:ea typeface="Meiryo UI" panose="020B0604030504040204" pitchFamily="34"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b="0" i="0" kern="1200">
          <a:solidFill>
            <a:schemeClr val="tx1"/>
          </a:solidFill>
          <a:latin typeface="Meiryo UI" panose="020B0604030504040204" pitchFamily="34" charset="-128"/>
          <a:ea typeface="Meiryo UI" panose="020B0604030504040204" pitchFamily="34"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b="0" i="0" kern="1200">
          <a:solidFill>
            <a:schemeClr val="tx1"/>
          </a:solidFill>
          <a:latin typeface="Meiryo UI" panose="020B0604030504040204" pitchFamily="34" charset="-128"/>
          <a:ea typeface="Meiryo UI" panose="020B0604030504040204" pitchFamily="34"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b="0" i="0" kern="1200">
          <a:solidFill>
            <a:schemeClr val="tx1"/>
          </a:solidFill>
          <a:latin typeface="Meiryo UI" panose="020B0604030504040204" pitchFamily="34" charset="-128"/>
          <a:ea typeface="Meiryo UI" panose="020B0604030504040204" pitchFamily="34"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b="0" i="0" kern="1200">
          <a:solidFill>
            <a:schemeClr val="tx1"/>
          </a:solidFill>
          <a:latin typeface="Meiryo UI" panose="020B0604030504040204" pitchFamily="34" charset="-128"/>
          <a:ea typeface="Meiryo UI" panose="020B0604030504040204"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CFDA94B-8712-999F-DB19-3D71AED75C52}"/>
              </a:ext>
            </a:extLst>
          </p:cNvPr>
          <p:cNvSpPr>
            <a:spLocks noGrp="1"/>
          </p:cNvSpPr>
          <p:nvPr>
            <p:ph type="ctrTitle"/>
          </p:nvPr>
        </p:nvSpPr>
        <p:spPr>
          <a:xfrm>
            <a:off x="443345" y="1122363"/>
            <a:ext cx="11249891" cy="2387600"/>
          </a:xfrm>
        </p:spPr>
        <p:txBody>
          <a:bodyPr>
            <a:normAutofit/>
          </a:bodyPr>
          <a:lstStyle/>
          <a:p>
            <a:r>
              <a:rPr kumimoji="1" lang="ja-JP" altLang="en-US"/>
              <a:t>コーディネータ推奨ボットにおける類似コーディネート検索方式の改良</a:t>
            </a:r>
          </a:p>
        </p:txBody>
      </p:sp>
      <p:sp>
        <p:nvSpPr>
          <p:cNvPr id="3" name="字幕 2">
            <a:extLst>
              <a:ext uri="{FF2B5EF4-FFF2-40B4-BE49-F238E27FC236}">
                <a16:creationId xmlns:a16="http://schemas.microsoft.com/office/drawing/2014/main" id="{9C14468F-D4AC-EB74-BFF8-A5AB64CB5CBF}"/>
              </a:ext>
            </a:extLst>
          </p:cNvPr>
          <p:cNvSpPr>
            <a:spLocks noGrp="1"/>
          </p:cNvSpPr>
          <p:nvPr>
            <p:ph type="subTitle" idx="1"/>
          </p:nvPr>
        </p:nvSpPr>
        <p:spPr>
          <a:xfrm>
            <a:off x="1524000" y="4350183"/>
            <a:ext cx="9144000" cy="1655762"/>
          </a:xfrm>
        </p:spPr>
        <p:txBody>
          <a:bodyPr/>
          <a:lstStyle/>
          <a:p>
            <a:r>
              <a:rPr kumimoji="1" lang="en-US" altLang="ja-JP" dirty="0"/>
              <a:t>3-6-45 </a:t>
            </a:r>
            <a:r>
              <a:rPr kumimoji="1" lang="ja-JP" altLang="en-US"/>
              <a:t>米川　竜世</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56D19C96-297B-446F-33D7-86067B48B56F}"/>
              </a:ext>
            </a:extLst>
          </p:cNvPr>
          <p:cNvSpPr>
            <a:spLocks noGrp="1"/>
          </p:cNvSpPr>
          <p:nvPr>
            <p:ph type="sldNum" sz="quarter" idx="12"/>
          </p:nvPr>
        </p:nvSpPr>
        <p:spPr/>
        <p:txBody>
          <a:bodyPr/>
          <a:lstStyle/>
          <a:p>
            <a:fld id="{C0FC9EE6-BFAE-D140-98E4-91A27C8C012C}" type="slidenum">
              <a:rPr lang="ja-JP" altLang="en-US" smtClean="0"/>
              <a:pPr/>
              <a:t>1</a:t>
            </a:fld>
            <a:endParaRPr lang="ja-JP" altLang="en-US"/>
          </a:p>
        </p:txBody>
      </p:sp>
    </p:spTree>
    <p:extLst>
      <p:ext uri="{BB962C8B-B14F-4D97-AF65-F5344CB8AC3E}">
        <p14:creationId xmlns:p14="http://schemas.microsoft.com/office/powerpoint/2010/main" val="478360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FB10C8F2-A424-3255-2162-51534D86D3C2}"/>
                  </a:ext>
                </a:extLst>
              </p:cNvPr>
              <p:cNvSpPr>
                <a:spLocks noGrp="1"/>
              </p:cNvSpPr>
              <p:nvPr>
                <p:ph idx="1"/>
              </p:nvPr>
            </p:nvSpPr>
            <p:spPr>
              <a:xfrm>
                <a:off x="368643" y="318100"/>
                <a:ext cx="10515600" cy="6261993"/>
              </a:xfrm>
            </p:spPr>
            <p:txBody>
              <a:bodyPr>
                <a:noAutofit/>
              </a:bodyPr>
              <a:lstStyle/>
              <a:p>
                <a:pPr marL="0" indent="0">
                  <a:buNone/>
                </a:pPr>
                <a:r>
                  <a:rPr kumimoji="1" lang="en-US" altLang="ja-JP" sz="2600" dirty="0"/>
                  <a:t>2.3</a:t>
                </a:r>
                <a:r>
                  <a:rPr kumimoji="1" lang="ja-JP" altLang="en-US" sz="2600"/>
                  <a:t>コーディネート画像間距離算出</a:t>
                </a:r>
                <a:endParaRPr kumimoji="1" lang="en-US" altLang="ja-JP" sz="2600" dirty="0"/>
              </a:p>
              <a:p>
                <a:pPr marL="0" indent="0">
                  <a:buNone/>
                </a:pPr>
                <a:r>
                  <a:rPr lang="ja-JP" altLang="en-US" sz="2600"/>
                  <a:t>　前述のように、従来方式ではコーディネート画像の距離を求める際に、身体部位毎の</a:t>
                </a:r>
                <a:r>
                  <a:rPr lang="en-US" altLang="ja-JP" sz="2600" dirty="0"/>
                  <a:t>3</a:t>
                </a:r>
                <a:r>
                  <a:rPr lang="ja-JP" altLang="en-US" sz="2600"/>
                  <a:t>次元色ヒストグラムを用いて、コーディネート間の距離を算出している。より具体的には、まず、対応する身体部位間の正規化後の</a:t>
                </a:r>
                <a:r>
                  <a:rPr lang="en-US" altLang="ja-JP" sz="2600" dirty="0"/>
                  <a:t>3</a:t>
                </a:r>
                <a:r>
                  <a:rPr lang="ja-JP" altLang="en-US" sz="2600"/>
                  <a:t>次元色ヒストグラムを用いて、平均へリンジャー距離を求める。その後、算出された平均へリンジャー距離に、抽出できた身体部位の不一致度を正の定数で重みをつけて加え、距離関数としている。したがってコーディネート画像間の距離関数</a:t>
                </a:r>
                <a14:m>
                  <m:oMath xmlns:m="http://schemas.openxmlformats.org/officeDocument/2006/math">
                    <m:r>
                      <a:rPr lang="en-US" altLang="ja-JP" sz="2600" smtClean="0">
                        <a:latin typeface="Cambria Math" panose="02040503050406030204" pitchFamily="18" charset="0"/>
                      </a:rPr>
                      <m:t>𝐷</m:t>
                    </m:r>
                  </m:oMath>
                </a14:m>
                <a:r>
                  <a:rPr kumimoji="1" lang="ja-JP" altLang="en-US" sz="2600"/>
                  <a:t>は次式のように表される。</a:t>
                </a:r>
                <a:endParaRPr kumimoji="1" lang="en-US" altLang="ja-JP" sz="2600" dirty="0"/>
              </a:p>
              <a:p>
                <a:pPr marL="0" indent="0">
                  <a:buNone/>
                </a:pPr>
                <a:endParaRPr kumimoji="1" lang="en-US" altLang="ja-JP" sz="2600" dirty="0"/>
              </a:p>
              <a:p>
                <a:pPr marL="0" indent="0" algn="ctr">
                  <a:buNone/>
                </a:pPr>
                <a14:m>
                  <m:oMathPara xmlns:m="http://schemas.openxmlformats.org/officeDocument/2006/math">
                    <m:oMathParaPr>
                      <m:jc m:val="centerGroup"/>
                    </m:oMathParaPr>
                    <m:oMath xmlns:m="http://schemas.openxmlformats.org/officeDocument/2006/math">
                      <m:r>
                        <a:rPr kumimoji="1" lang="en-US" altLang="ja-JP" sz="2600" smtClean="0">
                          <a:latin typeface="Cambria Math" panose="02040503050406030204" pitchFamily="18" charset="0"/>
                        </a:rPr>
                        <m:t>𝐷</m:t>
                      </m:r>
                      <m:d>
                        <m:dPr>
                          <m:ctrlPr>
                            <a:rPr kumimoji="1" lang="en-US" altLang="ja-JP" sz="2600" smtClean="0">
                              <a:latin typeface="Cambria Math" panose="02040503050406030204" pitchFamily="18" charset="0"/>
                            </a:rPr>
                          </m:ctrlPr>
                        </m:dPr>
                        <m:e>
                          <m:r>
                            <a:rPr kumimoji="1" lang="en-US" altLang="ja-JP" sz="2600" smtClean="0">
                              <a:latin typeface="Cambria Math" panose="02040503050406030204" pitchFamily="18" charset="0"/>
                            </a:rPr>
                            <m:t>𝐴</m:t>
                          </m:r>
                          <m:r>
                            <a:rPr kumimoji="1" lang="en-US" altLang="ja-JP" sz="2600" smtClean="0">
                              <a:latin typeface="Cambria Math" panose="02040503050406030204" pitchFamily="18" charset="0"/>
                            </a:rPr>
                            <m:t>,</m:t>
                          </m:r>
                          <m:r>
                            <a:rPr kumimoji="1" lang="en-US" altLang="ja-JP" sz="2600" smtClean="0">
                              <a:latin typeface="Cambria Math" panose="02040503050406030204" pitchFamily="18" charset="0"/>
                            </a:rPr>
                            <m:t>𝐵</m:t>
                          </m:r>
                        </m:e>
                      </m:d>
                      <m:r>
                        <a:rPr kumimoji="1" lang="en-US" altLang="ja-JP" sz="2600" smtClean="0">
                          <a:latin typeface="Cambria Math" panose="02040503050406030204" pitchFamily="18" charset="0"/>
                        </a:rPr>
                        <m:t>= </m:t>
                      </m:r>
                      <m:rad>
                        <m:radPr>
                          <m:degHide m:val="on"/>
                          <m:ctrlPr>
                            <a:rPr kumimoji="1" lang="en-US" altLang="ja-JP" sz="2600" smtClean="0">
                              <a:latin typeface="Cambria Math" panose="02040503050406030204" pitchFamily="18" charset="0"/>
                            </a:rPr>
                          </m:ctrlPr>
                        </m:radPr>
                        <m:deg/>
                        <m:e>
                          <m:f>
                            <m:fPr>
                              <m:ctrlPr>
                                <a:rPr kumimoji="1" lang="en-US" altLang="ja-JP" sz="2600" smtClean="0">
                                  <a:latin typeface="Cambria Math" panose="02040503050406030204" pitchFamily="18" charset="0"/>
                                </a:rPr>
                              </m:ctrlPr>
                            </m:fPr>
                            <m:num>
                              <m:nary>
                                <m:naryPr>
                                  <m:chr m:val="∑"/>
                                  <m:limLoc m:val="subSup"/>
                                  <m:supHide m:val="on"/>
                                  <m:ctrlPr>
                                    <a:rPr kumimoji="1" lang="en-US" altLang="ja-JP" sz="2600" smtClean="0">
                                      <a:latin typeface="Cambria Math" panose="02040503050406030204" pitchFamily="18" charset="0"/>
                                    </a:rPr>
                                  </m:ctrlPr>
                                </m:naryPr>
                                <m:sub>
                                  <m:r>
                                    <m:rPr>
                                      <m:brk m:alnAt="9"/>
                                    </m:rPr>
                                    <a:rPr kumimoji="1" lang="en-US" altLang="ja-JP" sz="2600" smtClean="0">
                                      <a:latin typeface="Cambria Math" panose="02040503050406030204" pitchFamily="18" charset="0"/>
                                    </a:rPr>
                                    <m:t>𝑖</m:t>
                                  </m:r>
                                  <m:r>
                                    <m:rPr>
                                      <m:brk m:alnAt="9"/>
                                    </m:rPr>
                                    <a:rPr kumimoji="1" lang="en-US" altLang="ja-JP" sz="2600" b="0" i="1" smtClean="0">
                                      <a:latin typeface="Cambria Math" panose="02040503050406030204" pitchFamily="18" charset="0"/>
                                      <a:ea typeface="Cambria Math" panose="02040503050406030204" pitchFamily="18" charset="0"/>
                                    </a:rPr>
                                    <m:t>∈</m:t>
                                  </m:r>
                                  <m:r>
                                    <a:rPr kumimoji="1" lang="en-US" altLang="ja-JP" sz="2600" b="0" i="1" smtClean="0">
                                      <a:latin typeface="Cambria Math" panose="02040503050406030204" pitchFamily="18" charset="0"/>
                                      <a:ea typeface="Cambria Math" panose="02040503050406030204" pitchFamily="18" charset="0"/>
                                    </a:rPr>
                                    <m:t>𝐼</m:t>
                                  </m:r>
                                  <m:r>
                                    <a:rPr kumimoji="1" lang="en-US" altLang="ja-JP" sz="2600" b="0" i="1" smtClean="0">
                                      <a:latin typeface="Cambria Math" panose="02040503050406030204" pitchFamily="18" charset="0"/>
                                      <a:ea typeface="Cambria Math" panose="02040503050406030204" pitchFamily="18" charset="0"/>
                                    </a:rPr>
                                    <m:t>∩</m:t>
                                  </m:r>
                                  <m:r>
                                    <a:rPr kumimoji="1" lang="en-US" altLang="ja-JP" sz="2600" b="0" i="1" smtClean="0">
                                      <a:latin typeface="Cambria Math" panose="02040503050406030204" pitchFamily="18" charset="0"/>
                                      <a:ea typeface="Cambria Math" panose="02040503050406030204" pitchFamily="18" charset="0"/>
                                    </a:rPr>
                                    <m:t>𝐽</m:t>
                                  </m:r>
                                </m:sub>
                                <m:sup/>
                                <m:e>
                                  <m:sSup>
                                    <m:sSupPr>
                                      <m:ctrlPr>
                                        <a:rPr kumimoji="1" lang="en-US" altLang="ja-JP" sz="2600" smtClean="0">
                                          <a:latin typeface="Cambria Math" panose="02040503050406030204" pitchFamily="18" charset="0"/>
                                        </a:rPr>
                                      </m:ctrlPr>
                                    </m:sSupPr>
                                    <m:e>
                                      <m:d>
                                        <m:dPr>
                                          <m:begChr m:val="‖"/>
                                          <m:endChr m:val="‖"/>
                                          <m:ctrlPr>
                                            <a:rPr kumimoji="1" lang="en-US" altLang="ja-JP" sz="2600" smtClean="0">
                                              <a:latin typeface="Cambria Math" panose="02040503050406030204" pitchFamily="18" charset="0"/>
                                            </a:rPr>
                                          </m:ctrlPr>
                                        </m:dPr>
                                        <m:e>
                                          <m:rad>
                                            <m:radPr>
                                              <m:degHide m:val="on"/>
                                              <m:ctrlPr>
                                                <a:rPr kumimoji="1" lang="en-US" altLang="ja-JP" sz="2600" smtClean="0">
                                                  <a:latin typeface="Cambria Math" panose="02040503050406030204" pitchFamily="18" charset="0"/>
                                                </a:rPr>
                                              </m:ctrlPr>
                                            </m:radPr>
                                            <m:deg/>
                                            <m:e>
                                              <m:sSub>
                                                <m:sSubPr>
                                                  <m:ctrlPr>
                                                    <a:rPr kumimoji="1" lang="en-US" altLang="ja-JP" sz="2600" smtClean="0">
                                                      <a:latin typeface="Cambria Math" panose="02040503050406030204" pitchFamily="18" charset="0"/>
                                                    </a:rPr>
                                                  </m:ctrlPr>
                                                </m:sSubPr>
                                                <m:e>
                                                  <m:r>
                                                    <a:rPr kumimoji="1" lang="en-US" altLang="ja-JP" sz="2600" smtClean="0">
                                                      <a:latin typeface="Cambria Math" panose="02040503050406030204" pitchFamily="18" charset="0"/>
                                                    </a:rPr>
                                                    <m:t>𝑓</m:t>
                                                  </m:r>
                                                </m:e>
                                                <m:sub>
                                                  <m:r>
                                                    <a:rPr kumimoji="1" lang="en-US" altLang="ja-JP" sz="2600" smtClean="0">
                                                      <a:latin typeface="Cambria Math" panose="02040503050406030204" pitchFamily="18" charset="0"/>
                                                    </a:rPr>
                                                    <m:t>𝑖</m:t>
                                                  </m:r>
                                                </m:sub>
                                              </m:sSub>
                                            </m:e>
                                          </m:rad>
                                          <m:r>
                                            <a:rPr kumimoji="1" lang="en-US" altLang="ja-JP" sz="2600" smtClean="0">
                                              <a:latin typeface="Cambria Math" panose="02040503050406030204" pitchFamily="18" charset="0"/>
                                            </a:rPr>
                                            <m:t>−</m:t>
                                          </m:r>
                                          <m:rad>
                                            <m:radPr>
                                              <m:degHide m:val="on"/>
                                              <m:ctrlPr>
                                                <a:rPr kumimoji="1" lang="en-US" altLang="ja-JP" sz="2600" smtClean="0">
                                                  <a:latin typeface="Cambria Math" panose="02040503050406030204" pitchFamily="18" charset="0"/>
                                                </a:rPr>
                                              </m:ctrlPr>
                                            </m:radPr>
                                            <m:deg/>
                                            <m:e>
                                              <m:sSub>
                                                <m:sSubPr>
                                                  <m:ctrlPr>
                                                    <a:rPr kumimoji="1" lang="en-US" altLang="ja-JP" sz="2600" smtClean="0">
                                                      <a:latin typeface="Cambria Math" panose="02040503050406030204" pitchFamily="18" charset="0"/>
                                                    </a:rPr>
                                                  </m:ctrlPr>
                                                </m:sSubPr>
                                                <m:e>
                                                  <m:r>
                                                    <a:rPr kumimoji="1" lang="en-US" altLang="ja-JP" sz="2600" smtClean="0">
                                                      <a:latin typeface="Cambria Math" panose="02040503050406030204" pitchFamily="18" charset="0"/>
                                                    </a:rPr>
                                                    <m:t>𝑔</m:t>
                                                  </m:r>
                                                </m:e>
                                                <m:sub>
                                                  <m:r>
                                                    <a:rPr kumimoji="1" lang="en-US" altLang="ja-JP" sz="2600" smtClean="0">
                                                      <a:latin typeface="Cambria Math" panose="02040503050406030204" pitchFamily="18" charset="0"/>
                                                    </a:rPr>
                                                    <m:t>𝑖</m:t>
                                                  </m:r>
                                                </m:sub>
                                              </m:sSub>
                                            </m:e>
                                          </m:rad>
                                        </m:e>
                                      </m:d>
                                    </m:e>
                                    <m:sup>
                                      <m:r>
                                        <a:rPr kumimoji="1" lang="en-US" altLang="ja-JP" sz="2600" smtClean="0">
                                          <a:latin typeface="Cambria Math" panose="02040503050406030204" pitchFamily="18" charset="0"/>
                                        </a:rPr>
                                        <m:t>2</m:t>
                                      </m:r>
                                    </m:sup>
                                  </m:sSup>
                                </m:e>
                              </m:nary>
                            </m:num>
                            <m:den>
                              <m:d>
                                <m:dPr>
                                  <m:begChr m:val="|"/>
                                  <m:endChr m:val="|"/>
                                  <m:ctrlPr>
                                    <a:rPr kumimoji="1" lang="en-US" altLang="ja-JP" sz="2600" smtClean="0">
                                      <a:latin typeface="Cambria Math" panose="02040503050406030204" pitchFamily="18" charset="0"/>
                                    </a:rPr>
                                  </m:ctrlPr>
                                </m:dPr>
                                <m:e>
                                  <m:r>
                                    <a:rPr kumimoji="1" lang="en-US" altLang="ja-JP" sz="2600" smtClean="0">
                                      <a:latin typeface="Cambria Math" panose="02040503050406030204" pitchFamily="18" charset="0"/>
                                    </a:rPr>
                                    <m:t>𝐼</m:t>
                                  </m:r>
                                  <m:r>
                                    <a:rPr kumimoji="1" lang="en-US" altLang="ja-JP" sz="2600" b="0" i="1" smtClean="0">
                                      <a:latin typeface="Cambria Math" panose="02040503050406030204" pitchFamily="18" charset="0"/>
                                      <a:ea typeface="Cambria Math" panose="02040503050406030204" pitchFamily="18" charset="0"/>
                                    </a:rPr>
                                    <m:t>∩</m:t>
                                  </m:r>
                                  <m:r>
                                    <a:rPr kumimoji="1" lang="en-US" altLang="ja-JP" sz="2600" b="0" i="1" smtClean="0">
                                      <a:latin typeface="Cambria Math" panose="02040503050406030204" pitchFamily="18" charset="0"/>
                                      <a:ea typeface="Cambria Math" panose="02040503050406030204" pitchFamily="18" charset="0"/>
                                    </a:rPr>
                                    <m:t>𝐽</m:t>
                                  </m:r>
                                </m:e>
                              </m:d>
                            </m:den>
                          </m:f>
                        </m:e>
                      </m:rad>
                      <m:r>
                        <a:rPr kumimoji="1" lang="en-US" altLang="ja-JP" sz="2600" smtClean="0">
                          <a:latin typeface="Cambria Math" panose="02040503050406030204" pitchFamily="18" charset="0"/>
                        </a:rPr>
                        <m:t>+</m:t>
                      </m:r>
                      <m:r>
                        <a:rPr kumimoji="1" lang="en-US" altLang="ja-JP" sz="2600" b="0" i="1" smtClean="0">
                          <a:latin typeface="Cambria Math" panose="02040503050406030204" pitchFamily="18" charset="0"/>
                          <a:ea typeface="Cambria Math" panose="02040503050406030204" pitchFamily="18" charset="0"/>
                        </a:rPr>
                        <m:t>𝜆</m:t>
                      </m:r>
                      <m:d>
                        <m:dPr>
                          <m:ctrlPr>
                            <a:rPr kumimoji="1" lang="en-US" altLang="ja-JP" sz="2600" b="0" i="1" smtClean="0">
                              <a:latin typeface="Cambria Math" panose="02040503050406030204" pitchFamily="18" charset="0"/>
                              <a:ea typeface="Cambria Math" panose="02040503050406030204" pitchFamily="18" charset="0"/>
                            </a:rPr>
                          </m:ctrlPr>
                        </m:dPr>
                        <m:e>
                          <m:r>
                            <a:rPr kumimoji="1" lang="en-US" altLang="ja-JP" sz="2600" b="0" i="1" smtClean="0">
                              <a:latin typeface="Cambria Math" panose="02040503050406030204" pitchFamily="18" charset="0"/>
                              <a:ea typeface="Cambria Math" panose="02040503050406030204" pitchFamily="18" charset="0"/>
                            </a:rPr>
                            <m:t>1−</m:t>
                          </m:r>
                          <m:f>
                            <m:fPr>
                              <m:ctrlPr>
                                <a:rPr kumimoji="1" lang="en-US" altLang="ja-JP" sz="2600" b="0" i="1" smtClean="0">
                                  <a:latin typeface="Cambria Math" panose="02040503050406030204" pitchFamily="18" charset="0"/>
                                  <a:ea typeface="Cambria Math" panose="02040503050406030204" pitchFamily="18" charset="0"/>
                                </a:rPr>
                              </m:ctrlPr>
                            </m:fPr>
                            <m:num>
                              <m:d>
                                <m:dPr>
                                  <m:begChr m:val="|"/>
                                  <m:endChr m:val="|"/>
                                  <m:ctrlPr>
                                    <a:rPr lang="en-US" altLang="ja-JP" sz="2600">
                                      <a:latin typeface="Cambria Math" panose="02040503050406030204" pitchFamily="18" charset="0"/>
                                    </a:rPr>
                                  </m:ctrlPr>
                                </m:dPr>
                                <m:e>
                                  <m:r>
                                    <a:rPr lang="en-US" altLang="ja-JP" sz="2600">
                                      <a:latin typeface="Cambria Math" panose="02040503050406030204" pitchFamily="18" charset="0"/>
                                    </a:rPr>
                                    <m:t>𝐼</m:t>
                                  </m:r>
                                  <m:r>
                                    <a:rPr lang="en-US" altLang="ja-JP" sz="2600" i="1">
                                      <a:latin typeface="Cambria Math" panose="02040503050406030204" pitchFamily="18" charset="0"/>
                                      <a:ea typeface="Cambria Math" panose="02040503050406030204" pitchFamily="18" charset="0"/>
                                    </a:rPr>
                                    <m:t>∩</m:t>
                                  </m:r>
                                  <m:r>
                                    <a:rPr lang="en-US" altLang="ja-JP" sz="2600" i="1">
                                      <a:latin typeface="Cambria Math" panose="02040503050406030204" pitchFamily="18" charset="0"/>
                                      <a:ea typeface="Cambria Math" panose="02040503050406030204" pitchFamily="18" charset="0"/>
                                    </a:rPr>
                                    <m:t>𝐽</m:t>
                                  </m:r>
                                </m:e>
                              </m:d>
                            </m:num>
                            <m:den>
                              <m:d>
                                <m:dPr>
                                  <m:begChr m:val="|"/>
                                  <m:endChr m:val="|"/>
                                  <m:ctrlPr>
                                    <a:rPr lang="en-US" altLang="ja-JP" sz="2600">
                                      <a:latin typeface="Cambria Math" panose="02040503050406030204" pitchFamily="18" charset="0"/>
                                    </a:rPr>
                                  </m:ctrlPr>
                                </m:dPr>
                                <m:e>
                                  <m:r>
                                    <a:rPr lang="en-US" altLang="ja-JP" sz="2600">
                                      <a:latin typeface="Cambria Math" panose="02040503050406030204" pitchFamily="18" charset="0"/>
                                    </a:rPr>
                                    <m:t>𝐼</m:t>
                                  </m:r>
                                  <m:r>
                                    <a:rPr lang="en-US" altLang="ja-JP" sz="2600" i="1" smtClean="0">
                                      <a:latin typeface="Cambria Math" panose="02040503050406030204" pitchFamily="18" charset="0"/>
                                      <a:ea typeface="Cambria Math" panose="02040503050406030204" pitchFamily="18" charset="0"/>
                                    </a:rPr>
                                    <m:t>∪</m:t>
                                  </m:r>
                                  <m:r>
                                    <a:rPr lang="en-US" altLang="ja-JP" sz="2600" i="1">
                                      <a:latin typeface="Cambria Math" panose="02040503050406030204" pitchFamily="18" charset="0"/>
                                      <a:ea typeface="Cambria Math" panose="02040503050406030204" pitchFamily="18" charset="0"/>
                                    </a:rPr>
                                    <m:t>𝐽</m:t>
                                  </m:r>
                                </m:e>
                              </m:d>
                            </m:den>
                          </m:f>
                        </m:e>
                      </m:d>
                      <m:r>
                        <a:rPr kumimoji="1" lang="en-US" altLang="ja-JP" sz="2600" b="0" i="1" smtClean="0">
                          <a:latin typeface="Cambria Math" panose="02040503050406030204" pitchFamily="18" charset="0"/>
                          <a:ea typeface="Cambria Math" panose="02040503050406030204" pitchFamily="18" charset="0"/>
                        </a:rPr>
                        <m:t>          (2.1)</m:t>
                      </m:r>
                    </m:oMath>
                  </m:oMathPara>
                </a14:m>
                <a:endParaRPr kumimoji="1" lang="en-US" altLang="ja-JP" sz="2600" dirty="0"/>
              </a:p>
              <a:p>
                <a:pPr marL="0" indent="0" algn="r">
                  <a:buNone/>
                </a:pPr>
                <a:r>
                  <a:rPr lang="en-US" altLang="ja-JP" sz="2600" dirty="0"/>
                  <a:t>     </a:t>
                </a:r>
                <a:endParaRPr kumimoji="1" lang="ja-JP" altLang="en-US" sz="2600"/>
              </a:p>
            </p:txBody>
          </p:sp>
        </mc:Choice>
        <mc:Fallback>
          <p:sp>
            <p:nvSpPr>
              <p:cNvPr id="3" name="コンテンツ プレースホルダー 2">
                <a:extLst>
                  <a:ext uri="{FF2B5EF4-FFF2-40B4-BE49-F238E27FC236}">
                    <a16:creationId xmlns:a16="http://schemas.microsoft.com/office/drawing/2014/main" id="{FB10C8F2-A424-3255-2162-51534D86D3C2}"/>
                  </a:ext>
                </a:extLst>
              </p:cNvPr>
              <p:cNvSpPr>
                <a:spLocks noGrp="1" noRot="1" noChangeAspect="1" noMove="1" noResize="1" noEditPoints="1" noAdjustHandles="1" noChangeArrowheads="1" noChangeShapeType="1" noTextEdit="1"/>
              </p:cNvSpPr>
              <p:nvPr>
                <p:ph idx="1"/>
              </p:nvPr>
            </p:nvSpPr>
            <p:spPr>
              <a:xfrm>
                <a:off x="368643" y="318100"/>
                <a:ext cx="10515600" cy="6261993"/>
              </a:xfrm>
              <a:blipFill>
                <a:blip r:embed="rId3"/>
                <a:stretch>
                  <a:fillRect l="-965" t="-1215" r="-121"/>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20CFEA5B-0B9D-184D-9AF7-F77F00F0B971}"/>
              </a:ext>
            </a:extLst>
          </p:cNvPr>
          <p:cNvSpPr>
            <a:spLocks noGrp="1"/>
          </p:cNvSpPr>
          <p:nvPr>
            <p:ph type="sldNum" sz="quarter" idx="12"/>
          </p:nvPr>
        </p:nvSpPr>
        <p:spPr/>
        <p:txBody>
          <a:bodyPr/>
          <a:lstStyle/>
          <a:p>
            <a:fld id="{C0FC9EE6-BFAE-D140-98E4-91A27C8C012C}" type="slidenum">
              <a:rPr lang="ja-JP" altLang="en-US" smtClean="0"/>
              <a:pPr/>
              <a:t>10</a:t>
            </a:fld>
            <a:endParaRPr lang="ja-JP" altLang="en-US"/>
          </a:p>
        </p:txBody>
      </p:sp>
    </p:spTree>
    <p:extLst>
      <p:ext uri="{BB962C8B-B14F-4D97-AF65-F5344CB8AC3E}">
        <p14:creationId xmlns:p14="http://schemas.microsoft.com/office/powerpoint/2010/main" val="25860867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0009BC86-86E6-7403-4F64-32B23790EFD6}"/>
                  </a:ext>
                </a:extLst>
              </p:cNvPr>
              <p:cNvSpPr>
                <a:spLocks noGrp="1"/>
              </p:cNvSpPr>
              <p:nvPr>
                <p:ph idx="1"/>
              </p:nvPr>
            </p:nvSpPr>
            <p:spPr>
              <a:xfrm>
                <a:off x="838200" y="642026"/>
                <a:ext cx="10515600" cy="5512048"/>
              </a:xfrm>
            </p:spPr>
            <p:txBody>
              <a:bodyPr>
                <a:normAutofit/>
              </a:bodyPr>
              <a:lstStyle/>
              <a:p>
                <a:pPr marL="0" indent="0">
                  <a:buNone/>
                </a:pPr>
                <a14:m>
                  <m:oMathPara xmlns:m="http://schemas.openxmlformats.org/officeDocument/2006/math">
                    <m:oMathParaPr>
                      <m:jc m:val="centerGroup"/>
                    </m:oMathParaPr>
                    <m:oMath xmlns:m="http://schemas.openxmlformats.org/officeDocument/2006/math">
                      <m:r>
                        <a:rPr lang="en-US" altLang="ja-JP" sz="2600" smtClean="0">
                          <a:latin typeface="Cambria Math" panose="02040503050406030204" pitchFamily="18" charset="0"/>
                        </a:rPr>
                        <m:t>𝐷</m:t>
                      </m:r>
                      <m:d>
                        <m:dPr>
                          <m:ctrlPr>
                            <a:rPr lang="en-US" altLang="ja-JP" sz="2600" i="1">
                              <a:latin typeface="Cambria Math" panose="02040503050406030204" pitchFamily="18" charset="0"/>
                            </a:rPr>
                          </m:ctrlPr>
                        </m:dPr>
                        <m:e>
                          <m:r>
                            <a:rPr lang="en-US" altLang="ja-JP" sz="2600">
                              <a:latin typeface="Cambria Math" panose="02040503050406030204" pitchFamily="18" charset="0"/>
                            </a:rPr>
                            <m:t>𝐴</m:t>
                          </m:r>
                          <m:r>
                            <a:rPr lang="en-US" altLang="ja-JP" sz="2600">
                              <a:latin typeface="Cambria Math" panose="02040503050406030204" pitchFamily="18" charset="0"/>
                            </a:rPr>
                            <m:t>,</m:t>
                          </m:r>
                          <m:r>
                            <a:rPr lang="en-US" altLang="ja-JP" sz="2600">
                              <a:latin typeface="Cambria Math" panose="02040503050406030204" pitchFamily="18" charset="0"/>
                            </a:rPr>
                            <m:t>𝐵</m:t>
                          </m:r>
                        </m:e>
                      </m:d>
                      <m:r>
                        <a:rPr lang="en-US" altLang="ja-JP" sz="2600">
                          <a:latin typeface="Cambria Math" panose="02040503050406030204" pitchFamily="18" charset="0"/>
                        </a:rPr>
                        <m:t>= </m:t>
                      </m:r>
                      <m:rad>
                        <m:radPr>
                          <m:degHide m:val="on"/>
                          <m:ctrlPr>
                            <a:rPr lang="en-US" altLang="ja-JP" sz="2600" i="1">
                              <a:latin typeface="Cambria Math" panose="02040503050406030204" pitchFamily="18" charset="0"/>
                            </a:rPr>
                          </m:ctrlPr>
                        </m:radPr>
                        <m:deg/>
                        <m:e>
                          <m:f>
                            <m:fPr>
                              <m:ctrlPr>
                                <a:rPr lang="en-US" altLang="ja-JP" sz="2600" i="1">
                                  <a:latin typeface="Cambria Math" panose="02040503050406030204" pitchFamily="18" charset="0"/>
                                </a:rPr>
                              </m:ctrlPr>
                            </m:fPr>
                            <m:num>
                              <m:nary>
                                <m:naryPr>
                                  <m:chr m:val="∑"/>
                                  <m:limLoc m:val="subSup"/>
                                  <m:supHide m:val="on"/>
                                  <m:ctrlPr>
                                    <a:rPr lang="en-US" altLang="ja-JP" sz="2600" i="1">
                                      <a:latin typeface="Cambria Math" panose="02040503050406030204" pitchFamily="18" charset="0"/>
                                    </a:rPr>
                                  </m:ctrlPr>
                                </m:naryPr>
                                <m:sub>
                                  <m:r>
                                    <m:rPr>
                                      <m:brk m:alnAt="9"/>
                                    </m:rPr>
                                    <a:rPr lang="en-US" altLang="ja-JP" sz="2600">
                                      <a:latin typeface="Cambria Math" panose="02040503050406030204" pitchFamily="18" charset="0"/>
                                    </a:rPr>
                                    <m:t>𝑖</m:t>
                                  </m:r>
                                  <m:r>
                                    <m:rPr>
                                      <m:brk m:alnAt="9"/>
                                    </m:rPr>
                                    <a:rPr lang="en-US" altLang="ja-JP" sz="2600" i="1">
                                      <a:latin typeface="Cambria Math" panose="02040503050406030204" pitchFamily="18" charset="0"/>
                                      <a:ea typeface="Cambria Math" panose="02040503050406030204" pitchFamily="18" charset="0"/>
                                    </a:rPr>
                                    <m:t>∈</m:t>
                                  </m:r>
                                  <m:r>
                                    <a:rPr lang="en-US" altLang="ja-JP" sz="2600" i="1">
                                      <a:latin typeface="Cambria Math" panose="02040503050406030204" pitchFamily="18" charset="0"/>
                                      <a:ea typeface="Cambria Math" panose="02040503050406030204" pitchFamily="18" charset="0"/>
                                    </a:rPr>
                                    <m:t>𝐼</m:t>
                                  </m:r>
                                  <m:r>
                                    <a:rPr lang="en-US" altLang="ja-JP" sz="2600" i="1">
                                      <a:latin typeface="Cambria Math" panose="02040503050406030204" pitchFamily="18" charset="0"/>
                                      <a:ea typeface="Cambria Math" panose="02040503050406030204" pitchFamily="18" charset="0"/>
                                    </a:rPr>
                                    <m:t>∩</m:t>
                                  </m:r>
                                  <m:r>
                                    <a:rPr lang="en-US" altLang="ja-JP" sz="2600" i="1">
                                      <a:latin typeface="Cambria Math" panose="02040503050406030204" pitchFamily="18" charset="0"/>
                                      <a:ea typeface="Cambria Math" panose="02040503050406030204" pitchFamily="18" charset="0"/>
                                    </a:rPr>
                                    <m:t>𝐽</m:t>
                                  </m:r>
                                </m:sub>
                                <m:sup/>
                                <m:e>
                                  <m:sSup>
                                    <m:sSupPr>
                                      <m:ctrlPr>
                                        <a:rPr lang="en-US" altLang="ja-JP" sz="2600" i="1">
                                          <a:latin typeface="Cambria Math" panose="02040503050406030204" pitchFamily="18" charset="0"/>
                                        </a:rPr>
                                      </m:ctrlPr>
                                    </m:sSupPr>
                                    <m:e>
                                      <m:d>
                                        <m:dPr>
                                          <m:begChr m:val="‖"/>
                                          <m:endChr m:val="‖"/>
                                          <m:ctrlPr>
                                            <a:rPr lang="en-US" altLang="ja-JP" sz="2600" i="1">
                                              <a:latin typeface="Cambria Math" panose="02040503050406030204" pitchFamily="18" charset="0"/>
                                            </a:rPr>
                                          </m:ctrlPr>
                                        </m:dPr>
                                        <m:e>
                                          <m:rad>
                                            <m:radPr>
                                              <m:degHide m:val="on"/>
                                              <m:ctrlPr>
                                                <a:rPr lang="en-US" altLang="ja-JP" sz="2600" i="1">
                                                  <a:latin typeface="Cambria Math" panose="02040503050406030204" pitchFamily="18" charset="0"/>
                                                </a:rPr>
                                              </m:ctrlPr>
                                            </m:radPr>
                                            <m:deg/>
                                            <m:e>
                                              <m:sSub>
                                                <m:sSubPr>
                                                  <m:ctrlPr>
                                                    <a:rPr lang="en-US" altLang="ja-JP" sz="2600" i="1">
                                                      <a:latin typeface="Cambria Math" panose="02040503050406030204" pitchFamily="18" charset="0"/>
                                                    </a:rPr>
                                                  </m:ctrlPr>
                                                </m:sSubPr>
                                                <m:e>
                                                  <m:r>
                                                    <a:rPr lang="en-US" altLang="ja-JP" sz="2600">
                                                      <a:latin typeface="Cambria Math" panose="02040503050406030204" pitchFamily="18" charset="0"/>
                                                    </a:rPr>
                                                    <m:t>𝑓</m:t>
                                                  </m:r>
                                                </m:e>
                                                <m:sub>
                                                  <m:r>
                                                    <a:rPr lang="en-US" altLang="ja-JP" sz="2600">
                                                      <a:latin typeface="Cambria Math" panose="02040503050406030204" pitchFamily="18" charset="0"/>
                                                    </a:rPr>
                                                    <m:t>𝑖</m:t>
                                                  </m:r>
                                                </m:sub>
                                              </m:sSub>
                                            </m:e>
                                          </m:rad>
                                          <m:r>
                                            <a:rPr lang="en-US" altLang="ja-JP" sz="2600">
                                              <a:latin typeface="Cambria Math" panose="02040503050406030204" pitchFamily="18" charset="0"/>
                                            </a:rPr>
                                            <m:t>−</m:t>
                                          </m:r>
                                          <m:rad>
                                            <m:radPr>
                                              <m:degHide m:val="on"/>
                                              <m:ctrlPr>
                                                <a:rPr lang="en-US" altLang="ja-JP" sz="2600" i="1">
                                                  <a:latin typeface="Cambria Math" panose="02040503050406030204" pitchFamily="18" charset="0"/>
                                                </a:rPr>
                                              </m:ctrlPr>
                                            </m:radPr>
                                            <m:deg/>
                                            <m:e>
                                              <m:sSub>
                                                <m:sSubPr>
                                                  <m:ctrlPr>
                                                    <a:rPr lang="en-US" altLang="ja-JP" sz="2600" i="1">
                                                      <a:latin typeface="Cambria Math" panose="02040503050406030204" pitchFamily="18" charset="0"/>
                                                    </a:rPr>
                                                  </m:ctrlPr>
                                                </m:sSubPr>
                                                <m:e>
                                                  <m:r>
                                                    <a:rPr lang="en-US" altLang="ja-JP" sz="2600">
                                                      <a:latin typeface="Cambria Math" panose="02040503050406030204" pitchFamily="18" charset="0"/>
                                                    </a:rPr>
                                                    <m:t>𝑔</m:t>
                                                  </m:r>
                                                </m:e>
                                                <m:sub>
                                                  <m:r>
                                                    <a:rPr lang="en-US" altLang="ja-JP" sz="2600">
                                                      <a:latin typeface="Cambria Math" panose="02040503050406030204" pitchFamily="18" charset="0"/>
                                                    </a:rPr>
                                                    <m:t>𝑖</m:t>
                                                  </m:r>
                                                </m:sub>
                                              </m:sSub>
                                            </m:e>
                                          </m:rad>
                                        </m:e>
                                      </m:d>
                                    </m:e>
                                    <m:sup>
                                      <m:r>
                                        <a:rPr lang="en-US" altLang="ja-JP" sz="2600">
                                          <a:latin typeface="Cambria Math" panose="02040503050406030204" pitchFamily="18" charset="0"/>
                                        </a:rPr>
                                        <m:t>2</m:t>
                                      </m:r>
                                    </m:sup>
                                  </m:sSup>
                                </m:e>
                              </m:nary>
                            </m:num>
                            <m:den>
                              <m:d>
                                <m:dPr>
                                  <m:begChr m:val="|"/>
                                  <m:endChr m:val="|"/>
                                  <m:ctrlPr>
                                    <a:rPr lang="en-US" altLang="ja-JP" sz="2600" i="1">
                                      <a:latin typeface="Cambria Math" panose="02040503050406030204" pitchFamily="18" charset="0"/>
                                    </a:rPr>
                                  </m:ctrlPr>
                                </m:dPr>
                                <m:e>
                                  <m:r>
                                    <a:rPr lang="en-US" altLang="ja-JP" sz="2600">
                                      <a:latin typeface="Cambria Math" panose="02040503050406030204" pitchFamily="18" charset="0"/>
                                    </a:rPr>
                                    <m:t>𝐼</m:t>
                                  </m:r>
                                  <m:r>
                                    <a:rPr lang="en-US" altLang="ja-JP" sz="2600" i="1">
                                      <a:latin typeface="Cambria Math" panose="02040503050406030204" pitchFamily="18" charset="0"/>
                                      <a:ea typeface="Cambria Math" panose="02040503050406030204" pitchFamily="18" charset="0"/>
                                    </a:rPr>
                                    <m:t>∩</m:t>
                                  </m:r>
                                  <m:r>
                                    <a:rPr lang="en-US" altLang="ja-JP" sz="2600" i="1">
                                      <a:latin typeface="Cambria Math" panose="02040503050406030204" pitchFamily="18" charset="0"/>
                                      <a:ea typeface="Cambria Math" panose="02040503050406030204" pitchFamily="18" charset="0"/>
                                    </a:rPr>
                                    <m:t>𝐽</m:t>
                                  </m:r>
                                </m:e>
                              </m:d>
                            </m:den>
                          </m:f>
                        </m:e>
                      </m:rad>
                      <m:r>
                        <a:rPr lang="en-US" altLang="ja-JP" sz="2600">
                          <a:latin typeface="Cambria Math" panose="02040503050406030204" pitchFamily="18" charset="0"/>
                        </a:rPr>
                        <m:t>+</m:t>
                      </m:r>
                      <m:r>
                        <a:rPr lang="en-US" altLang="ja-JP" sz="2600" i="1">
                          <a:latin typeface="Cambria Math" panose="02040503050406030204" pitchFamily="18" charset="0"/>
                          <a:ea typeface="Cambria Math" panose="02040503050406030204" pitchFamily="18" charset="0"/>
                        </a:rPr>
                        <m:t>𝜆</m:t>
                      </m:r>
                      <m:d>
                        <m:dPr>
                          <m:ctrlPr>
                            <a:rPr lang="en-US" altLang="ja-JP" sz="2600" i="1">
                              <a:latin typeface="Cambria Math" panose="02040503050406030204" pitchFamily="18" charset="0"/>
                              <a:ea typeface="Cambria Math" panose="02040503050406030204" pitchFamily="18" charset="0"/>
                            </a:rPr>
                          </m:ctrlPr>
                        </m:dPr>
                        <m:e>
                          <m:r>
                            <a:rPr lang="en-US" altLang="ja-JP" sz="2600" i="1">
                              <a:latin typeface="Cambria Math" panose="02040503050406030204" pitchFamily="18" charset="0"/>
                              <a:ea typeface="Cambria Math" panose="02040503050406030204" pitchFamily="18" charset="0"/>
                            </a:rPr>
                            <m:t>1−</m:t>
                          </m:r>
                          <m:f>
                            <m:fPr>
                              <m:ctrlPr>
                                <a:rPr lang="en-US" altLang="ja-JP" sz="2600" i="1">
                                  <a:latin typeface="Cambria Math" panose="02040503050406030204" pitchFamily="18" charset="0"/>
                                  <a:ea typeface="Cambria Math" panose="02040503050406030204" pitchFamily="18" charset="0"/>
                                </a:rPr>
                              </m:ctrlPr>
                            </m:fPr>
                            <m:num>
                              <m:d>
                                <m:dPr>
                                  <m:begChr m:val="|"/>
                                  <m:endChr m:val="|"/>
                                  <m:ctrlPr>
                                    <a:rPr lang="en-US" altLang="ja-JP" sz="2600" i="1">
                                      <a:latin typeface="Cambria Math" panose="02040503050406030204" pitchFamily="18" charset="0"/>
                                    </a:rPr>
                                  </m:ctrlPr>
                                </m:dPr>
                                <m:e>
                                  <m:r>
                                    <a:rPr lang="en-US" altLang="ja-JP" sz="2600">
                                      <a:latin typeface="Cambria Math" panose="02040503050406030204" pitchFamily="18" charset="0"/>
                                    </a:rPr>
                                    <m:t>𝐼</m:t>
                                  </m:r>
                                  <m:r>
                                    <a:rPr lang="en-US" altLang="ja-JP" sz="2600" i="1">
                                      <a:latin typeface="Cambria Math" panose="02040503050406030204" pitchFamily="18" charset="0"/>
                                      <a:ea typeface="Cambria Math" panose="02040503050406030204" pitchFamily="18" charset="0"/>
                                    </a:rPr>
                                    <m:t>∩</m:t>
                                  </m:r>
                                  <m:r>
                                    <a:rPr lang="en-US" altLang="ja-JP" sz="2600" i="1">
                                      <a:latin typeface="Cambria Math" panose="02040503050406030204" pitchFamily="18" charset="0"/>
                                      <a:ea typeface="Cambria Math" panose="02040503050406030204" pitchFamily="18" charset="0"/>
                                    </a:rPr>
                                    <m:t>𝐽</m:t>
                                  </m:r>
                                </m:e>
                              </m:d>
                            </m:num>
                            <m:den>
                              <m:d>
                                <m:dPr>
                                  <m:begChr m:val="|"/>
                                  <m:endChr m:val="|"/>
                                  <m:ctrlPr>
                                    <a:rPr lang="en-US" altLang="ja-JP" sz="2600" i="1">
                                      <a:latin typeface="Cambria Math" panose="02040503050406030204" pitchFamily="18" charset="0"/>
                                    </a:rPr>
                                  </m:ctrlPr>
                                </m:dPr>
                                <m:e>
                                  <m:r>
                                    <a:rPr lang="en-US" altLang="ja-JP" sz="2600">
                                      <a:latin typeface="Cambria Math" panose="02040503050406030204" pitchFamily="18" charset="0"/>
                                    </a:rPr>
                                    <m:t>𝐼</m:t>
                                  </m:r>
                                  <m:r>
                                    <a:rPr lang="en-US" altLang="ja-JP" sz="2600" i="1">
                                      <a:latin typeface="Cambria Math" panose="02040503050406030204" pitchFamily="18" charset="0"/>
                                      <a:ea typeface="Cambria Math" panose="02040503050406030204" pitchFamily="18" charset="0"/>
                                    </a:rPr>
                                    <m:t>∪</m:t>
                                  </m:r>
                                  <m:r>
                                    <a:rPr lang="en-US" altLang="ja-JP" sz="2600" i="1">
                                      <a:latin typeface="Cambria Math" panose="02040503050406030204" pitchFamily="18" charset="0"/>
                                      <a:ea typeface="Cambria Math" panose="02040503050406030204" pitchFamily="18" charset="0"/>
                                    </a:rPr>
                                    <m:t>𝐽</m:t>
                                  </m:r>
                                </m:e>
                              </m:d>
                            </m:den>
                          </m:f>
                        </m:e>
                      </m:d>
                      <m:r>
                        <a:rPr lang="en-US" altLang="ja-JP" sz="2600" b="0" i="1" smtClean="0">
                          <a:latin typeface="Cambria Math" panose="02040503050406030204" pitchFamily="18" charset="0"/>
                          <a:ea typeface="Cambria Math" panose="02040503050406030204" pitchFamily="18" charset="0"/>
                        </a:rPr>
                        <m:t>        (2.1)</m:t>
                      </m:r>
                    </m:oMath>
                  </m:oMathPara>
                </a14:m>
                <a:endParaRPr kumimoji="1" lang="en-US" altLang="ja-JP" sz="2600" dirty="0"/>
              </a:p>
              <a:p>
                <a:pPr marL="0" indent="0">
                  <a:buNone/>
                </a:pPr>
                <a:endParaRPr kumimoji="1" lang="en-US" altLang="ja-JP" sz="2600" dirty="0"/>
              </a:p>
              <a:p>
                <a:pPr marL="0" indent="0">
                  <a:buNone/>
                </a:pPr>
                <a:r>
                  <a:rPr kumimoji="1" lang="ja-JP" altLang="en-US" sz="2600"/>
                  <a:t>この式の第</a:t>
                </a:r>
                <a:r>
                  <a:rPr kumimoji="1" lang="en-US" altLang="ja-JP" sz="2600" dirty="0"/>
                  <a:t>1</a:t>
                </a:r>
                <a:r>
                  <a:rPr lang="ja-JP" altLang="en-US" sz="2600"/>
                  <a:t>項が平均へリンジャー距離を示し、第</a:t>
                </a:r>
                <a:r>
                  <a:rPr lang="en-US" altLang="ja-JP" sz="2600" dirty="0"/>
                  <a:t>2</a:t>
                </a:r>
                <a:r>
                  <a:rPr lang="ja-JP" altLang="en-US" sz="2600"/>
                  <a:t>項が抽出できた身体部位の不一致度を示している。なお、</a:t>
                </a:r>
                <a14:m>
                  <m:oMath xmlns:m="http://schemas.openxmlformats.org/officeDocument/2006/math">
                    <m:r>
                      <a:rPr lang="ja-JP" altLang="en-US" sz="2600" i="1" smtClean="0">
                        <a:latin typeface="Cambria Math" panose="02040503050406030204" pitchFamily="18" charset="0"/>
                      </a:rPr>
                      <m:t>𝜆</m:t>
                    </m:r>
                  </m:oMath>
                </a14:m>
                <a:r>
                  <a:rPr lang="ja-JP" altLang="en-US" sz="2600"/>
                  <a:t>は、この</a:t>
                </a:r>
                <a:r>
                  <a:rPr lang="en-US" altLang="ja-JP" sz="2600" dirty="0"/>
                  <a:t>2</a:t>
                </a:r>
                <a:r>
                  <a:rPr lang="ja-JP" altLang="en-US" sz="2600"/>
                  <a:t>つの項のトレードオフを定める正の定数であり、従来方式では</a:t>
                </a:r>
                <a:r>
                  <a:rPr lang="en-US" altLang="ja-JP" sz="2600" dirty="0"/>
                  <a:t>0.2</a:t>
                </a:r>
                <a:r>
                  <a:rPr lang="ja-JP" altLang="en-US" sz="2600"/>
                  <a:t>と定めている。</a:t>
                </a:r>
                <a14:m>
                  <m:oMath xmlns:m="http://schemas.openxmlformats.org/officeDocument/2006/math">
                    <m:r>
                      <a:rPr lang="en-US" altLang="ja-JP" sz="2600" b="0" i="1" smtClean="0">
                        <a:latin typeface="Cambria Math" panose="02040503050406030204" pitchFamily="18" charset="0"/>
                      </a:rPr>
                      <m:t>𝐴</m:t>
                    </m:r>
                    <m:r>
                      <a:rPr lang="en-US" altLang="ja-JP" sz="2600" b="0" i="1" smtClean="0">
                        <a:latin typeface="Cambria Math" panose="02040503050406030204" pitchFamily="18" charset="0"/>
                      </a:rPr>
                      <m:t>,</m:t>
                    </m:r>
                    <m:r>
                      <a:rPr lang="en-US" altLang="ja-JP" sz="2600" b="0" i="1" smtClean="0">
                        <a:latin typeface="Cambria Math" panose="02040503050406030204" pitchFamily="18" charset="0"/>
                      </a:rPr>
                      <m:t>𝐵</m:t>
                    </m:r>
                  </m:oMath>
                </a14:m>
                <a:r>
                  <a:rPr kumimoji="1" lang="ja-JP" altLang="en-US" sz="2600"/>
                  <a:t>は</a:t>
                </a:r>
                <a:r>
                  <a:rPr kumimoji="1" lang="en-US" altLang="ja-JP" sz="2600" dirty="0"/>
                  <a:t>2</a:t>
                </a:r>
                <a:r>
                  <a:rPr kumimoji="1" lang="ja-JP" altLang="en-US" sz="2600"/>
                  <a:t>つのコーディネート画像を表し、</a:t>
                </a:r>
                <a14:m>
                  <m:oMath xmlns:m="http://schemas.openxmlformats.org/officeDocument/2006/math">
                    <m:sSub>
                      <m:sSubPr>
                        <m:ctrlPr>
                          <a:rPr kumimoji="1" lang="en-US" altLang="ja-JP" sz="2600" b="0" i="1" smtClean="0">
                            <a:latin typeface="Cambria Math" panose="02040503050406030204" pitchFamily="18" charset="0"/>
                          </a:rPr>
                        </m:ctrlPr>
                      </m:sSubPr>
                      <m:e>
                        <m:r>
                          <a:rPr kumimoji="1" lang="en-US" altLang="ja-JP" sz="2600" b="0" i="1" smtClean="0">
                            <a:latin typeface="Cambria Math" panose="02040503050406030204" pitchFamily="18" charset="0"/>
                          </a:rPr>
                          <m:t>𝑓</m:t>
                        </m:r>
                      </m:e>
                      <m:sub>
                        <m:r>
                          <a:rPr kumimoji="1" lang="en-US" altLang="ja-JP" sz="2600" b="0" i="1" smtClean="0">
                            <a:latin typeface="Cambria Math" panose="02040503050406030204" pitchFamily="18" charset="0"/>
                          </a:rPr>
                          <m:t>𝑖</m:t>
                        </m:r>
                      </m:sub>
                    </m:sSub>
                    <m:r>
                      <a:rPr kumimoji="1" lang="en-US" altLang="ja-JP" sz="2600" b="0" i="1" smtClean="0">
                        <a:latin typeface="Cambria Math" panose="02040503050406030204" pitchFamily="18" charset="0"/>
                      </a:rPr>
                      <m:t>, </m:t>
                    </m:r>
                    <m:sSub>
                      <m:sSubPr>
                        <m:ctrlPr>
                          <a:rPr kumimoji="1" lang="en-US" altLang="ja-JP" sz="2600" b="0" i="1" smtClean="0">
                            <a:latin typeface="Cambria Math" panose="02040503050406030204" pitchFamily="18" charset="0"/>
                          </a:rPr>
                        </m:ctrlPr>
                      </m:sSubPr>
                      <m:e>
                        <m:r>
                          <a:rPr kumimoji="1" lang="en-US" altLang="ja-JP" sz="2600" b="0" i="1" smtClean="0">
                            <a:latin typeface="Cambria Math" panose="02040503050406030204" pitchFamily="18" charset="0"/>
                          </a:rPr>
                          <m:t>𝑔</m:t>
                        </m:r>
                      </m:e>
                      <m:sub>
                        <m:r>
                          <a:rPr kumimoji="1" lang="en-US" altLang="ja-JP" sz="2600" b="0" i="1" smtClean="0">
                            <a:latin typeface="Cambria Math" panose="02040503050406030204" pitchFamily="18" charset="0"/>
                          </a:rPr>
                          <m:t>𝑖</m:t>
                        </m:r>
                      </m:sub>
                    </m:sSub>
                  </m:oMath>
                </a14:m>
                <a:r>
                  <a:rPr kumimoji="1" lang="ja-JP" altLang="en-US" sz="2600"/>
                  <a:t>はコーディネート画像</a:t>
                </a:r>
                <a14:m>
                  <m:oMath xmlns:m="http://schemas.openxmlformats.org/officeDocument/2006/math">
                    <m:r>
                      <a:rPr lang="en-US" altLang="ja-JP" sz="2600" i="1">
                        <a:latin typeface="Cambria Math" panose="02040503050406030204" pitchFamily="18" charset="0"/>
                      </a:rPr>
                      <m:t>𝐴</m:t>
                    </m:r>
                    <m:r>
                      <a:rPr lang="en-US" altLang="ja-JP" sz="2600" i="1">
                        <a:latin typeface="Cambria Math" panose="02040503050406030204" pitchFamily="18" charset="0"/>
                      </a:rPr>
                      <m:t>,</m:t>
                    </m:r>
                    <m:r>
                      <a:rPr lang="en-US" altLang="ja-JP" sz="2600" i="1">
                        <a:latin typeface="Cambria Math" panose="02040503050406030204" pitchFamily="18" charset="0"/>
                      </a:rPr>
                      <m:t>𝐵</m:t>
                    </m:r>
                  </m:oMath>
                </a14:m>
                <a:r>
                  <a:rPr kumimoji="1" lang="ja-JP" altLang="en-US" sz="2600"/>
                  <a:t>の身体部位</a:t>
                </a:r>
                <a14:m>
                  <m:oMath xmlns:m="http://schemas.openxmlformats.org/officeDocument/2006/math">
                    <m:r>
                      <a:rPr kumimoji="1" lang="en-US" altLang="ja-JP" sz="2600" b="0" i="1" smtClean="0">
                        <a:latin typeface="Cambria Math" panose="02040503050406030204" pitchFamily="18" charset="0"/>
                      </a:rPr>
                      <m:t>𝑖</m:t>
                    </m:r>
                  </m:oMath>
                </a14:m>
                <a:r>
                  <a:rPr kumimoji="1" lang="ja-JP" altLang="en-US" sz="2600"/>
                  <a:t>の領域における正規化された</a:t>
                </a:r>
                <a:r>
                  <a:rPr lang="en-US" altLang="ja-JP" sz="2600" dirty="0"/>
                  <a:t>3</a:t>
                </a:r>
                <a:r>
                  <a:rPr lang="ja-JP" altLang="en-US" sz="2600"/>
                  <a:t>次元色ヒストグラムを表している。また、</a:t>
                </a:r>
                <a14:m>
                  <m:oMath xmlns:m="http://schemas.openxmlformats.org/officeDocument/2006/math">
                    <m:r>
                      <a:rPr lang="en-US" altLang="ja-JP" sz="2600" b="0" i="1" smtClean="0">
                        <a:latin typeface="Cambria Math" panose="02040503050406030204" pitchFamily="18" charset="0"/>
                      </a:rPr>
                      <m:t>𝐼</m:t>
                    </m:r>
                    <m:r>
                      <a:rPr lang="en-US" altLang="ja-JP" sz="2600" b="0" i="1" smtClean="0">
                        <a:latin typeface="Cambria Math" panose="02040503050406030204" pitchFamily="18" charset="0"/>
                      </a:rPr>
                      <m:t>, </m:t>
                    </m:r>
                    <m:r>
                      <a:rPr lang="en-US" altLang="ja-JP" sz="2600" b="0" i="1" smtClean="0">
                        <a:latin typeface="Cambria Math" panose="02040503050406030204" pitchFamily="18" charset="0"/>
                      </a:rPr>
                      <m:t>𝐽</m:t>
                    </m:r>
                  </m:oMath>
                </a14:m>
                <a:r>
                  <a:rPr lang="ja-JP" altLang="en-US" sz="2600" dirty="0"/>
                  <a:t>は、</a:t>
                </a:r>
                <a:r>
                  <a:rPr lang="ja-JP" altLang="en-US" sz="2600"/>
                  <a:t>コーディネート画像</a:t>
                </a:r>
                <a14:m>
                  <m:oMath xmlns:m="http://schemas.openxmlformats.org/officeDocument/2006/math">
                    <m:r>
                      <a:rPr lang="en-US" altLang="ja-JP" sz="2600" i="1">
                        <a:latin typeface="Cambria Math" panose="02040503050406030204" pitchFamily="18" charset="0"/>
                      </a:rPr>
                      <m:t>𝐴</m:t>
                    </m:r>
                    <m:r>
                      <a:rPr lang="en-US" altLang="ja-JP" sz="2600" i="1">
                        <a:latin typeface="Cambria Math" panose="02040503050406030204" pitchFamily="18" charset="0"/>
                      </a:rPr>
                      <m:t>,</m:t>
                    </m:r>
                    <m:r>
                      <a:rPr lang="en-US" altLang="ja-JP" sz="2600" i="1">
                        <a:latin typeface="Cambria Math" panose="02040503050406030204" pitchFamily="18" charset="0"/>
                      </a:rPr>
                      <m:t>𝐵</m:t>
                    </m:r>
                  </m:oMath>
                </a14:m>
                <a:r>
                  <a:rPr lang="ja-JP" altLang="en-US" sz="2600"/>
                  <a:t>において抽出できた身体部位の集合を表している。なお、特定の身体部位が抽出できたかどうかは、収縮処理後の身体部位領域の有無により判定している。</a:t>
                </a:r>
                <a:endParaRPr lang="en-US" altLang="ja-JP" sz="2600" dirty="0"/>
              </a:p>
            </p:txBody>
          </p:sp>
        </mc:Choice>
        <mc:Fallback>
          <p:sp>
            <p:nvSpPr>
              <p:cNvPr id="3" name="コンテンツ プレースホルダー 2">
                <a:extLst>
                  <a:ext uri="{FF2B5EF4-FFF2-40B4-BE49-F238E27FC236}">
                    <a16:creationId xmlns:a16="http://schemas.microsoft.com/office/drawing/2014/main" id="{0009BC86-86E6-7403-4F64-32B23790EFD6}"/>
                  </a:ext>
                </a:extLst>
              </p:cNvPr>
              <p:cNvSpPr>
                <a:spLocks noGrp="1" noRot="1" noChangeAspect="1" noMove="1" noResize="1" noEditPoints="1" noAdjustHandles="1" noChangeArrowheads="1" noChangeShapeType="1" noTextEdit="1"/>
              </p:cNvSpPr>
              <p:nvPr>
                <p:ph idx="1"/>
              </p:nvPr>
            </p:nvSpPr>
            <p:spPr>
              <a:xfrm>
                <a:off x="838200" y="642026"/>
                <a:ext cx="10515600" cy="5512048"/>
              </a:xfrm>
              <a:blipFill>
                <a:blip r:embed="rId2"/>
                <a:stretch>
                  <a:fillRect l="-1086" t="-8736" r="-724"/>
                </a:stretch>
              </a:blipFill>
            </p:spPr>
            <p:txBody>
              <a:bodyPr/>
              <a:lstStyle/>
              <a:p>
                <a:r>
                  <a:rPr lang="ja-JP" altLang="en-US">
                    <a:noFill/>
                  </a:rPr>
                  <a:t> </a:t>
                </a:r>
              </a:p>
            </p:txBody>
          </p:sp>
        </mc:Fallback>
      </mc:AlternateContent>
      <p:sp>
        <p:nvSpPr>
          <p:cNvPr id="5" name="スライド番号プレースホルダー 4">
            <a:extLst>
              <a:ext uri="{FF2B5EF4-FFF2-40B4-BE49-F238E27FC236}">
                <a16:creationId xmlns:a16="http://schemas.microsoft.com/office/drawing/2014/main" id="{FF8BEA00-9DFF-D33A-CFEE-7EB012EC36B3}"/>
              </a:ext>
            </a:extLst>
          </p:cNvPr>
          <p:cNvSpPr>
            <a:spLocks noGrp="1"/>
          </p:cNvSpPr>
          <p:nvPr>
            <p:ph type="sldNum" sz="quarter" idx="12"/>
          </p:nvPr>
        </p:nvSpPr>
        <p:spPr/>
        <p:txBody>
          <a:bodyPr/>
          <a:lstStyle/>
          <a:p>
            <a:fld id="{C0FC9EE6-BFAE-D140-98E4-91A27C8C012C}" type="slidenum">
              <a:rPr lang="ja-JP" altLang="en-US" smtClean="0"/>
              <a:pPr/>
              <a:t>11</a:t>
            </a:fld>
            <a:endParaRPr lang="ja-JP" altLang="en-US"/>
          </a:p>
        </p:txBody>
      </p:sp>
    </p:spTree>
    <p:extLst>
      <p:ext uri="{BB962C8B-B14F-4D97-AF65-F5344CB8AC3E}">
        <p14:creationId xmlns:p14="http://schemas.microsoft.com/office/powerpoint/2010/main" val="27905700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051D8B1D-0355-901D-9B78-D60A784B04FB}"/>
                  </a:ext>
                </a:extLst>
              </p:cNvPr>
              <p:cNvSpPr>
                <a:spLocks noGrp="1"/>
              </p:cNvSpPr>
              <p:nvPr>
                <p:ph idx="1"/>
              </p:nvPr>
            </p:nvSpPr>
            <p:spPr>
              <a:xfrm>
                <a:off x="311285" y="214009"/>
                <a:ext cx="11634281" cy="6439710"/>
              </a:xfrm>
            </p:spPr>
            <p:txBody>
              <a:bodyPr>
                <a:normAutofit fontScale="92500" lnSpcReduction="10000"/>
              </a:bodyPr>
              <a:lstStyle/>
              <a:p>
                <a:pPr marL="0" indent="0">
                  <a:buNone/>
                </a:pPr>
                <a:r>
                  <a:rPr kumimoji="1" lang="en-US" altLang="ja-JP" dirty="0"/>
                  <a:t>3:</a:t>
                </a:r>
                <a:r>
                  <a:rPr kumimoji="1" lang="ja-JP" altLang="en-US"/>
                  <a:t>コーディネータ推奨法</a:t>
                </a:r>
                <a:endParaRPr kumimoji="1" lang="en-US" altLang="ja-JP" dirty="0"/>
              </a:p>
              <a:p>
                <a:pPr marL="0" indent="0">
                  <a:lnSpc>
                    <a:spcPct val="110000"/>
                  </a:lnSpc>
                  <a:buNone/>
                </a:pPr>
                <a:r>
                  <a:rPr lang="ja-JP" altLang="en-US"/>
                  <a:t>　ここで記すコーディネータ推奨法は、先行研究で考案されたものであり、従来方式のみならず、本研究で提案する改良方式でも使用しているものである。</a:t>
                </a:r>
                <a:endParaRPr lang="en-US" altLang="ja-JP" dirty="0"/>
              </a:p>
              <a:p>
                <a:pPr marL="0" indent="0">
                  <a:lnSpc>
                    <a:spcPct val="110000"/>
                  </a:lnSpc>
                  <a:buNone/>
                </a:pPr>
                <a:r>
                  <a:rPr lang="ja-JP" altLang="en-US"/>
                  <a:t>このコーディネータ推奨法では、まず対象とする検索画像と距離関数</a:t>
                </a:r>
                <a:r>
                  <a:rPr lang="en-US" altLang="ja-JP" dirty="0"/>
                  <a:t>(2.1)</a:t>
                </a:r>
                <a:r>
                  <a:rPr lang="ja-JP" altLang="en-US"/>
                  <a:t>の算出値が一定値</a:t>
                </a:r>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𝐷</m:t>
                        </m:r>
                      </m:e>
                      <m:sub>
                        <m:r>
                          <a:rPr lang="en-US" altLang="ja-JP" b="0" i="1" smtClean="0">
                            <a:latin typeface="Cambria Math" panose="02040503050406030204" pitchFamily="18" charset="0"/>
                          </a:rPr>
                          <m:t>𝑀𝐴𝑋</m:t>
                        </m:r>
                      </m:sub>
                    </m:sSub>
                  </m:oMath>
                </a14:m>
                <a:r>
                  <a:rPr lang="ja-JP" altLang="en-US"/>
                  <a:t>以下の類似コーディネート画像を最大</a:t>
                </a:r>
                <a14:m>
                  <m:oMath xmlns:m="http://schemas.openxmlformats.org/officeDocument/2006/math">
                    <m:r>
                      <a:rPr lang="en-US" altLang="ja-JP" b="0" i="1" smtClean="0">
                        <a:latin typeface="Cambria Math" panose="02040503050406030204" pitchFamily="18" charset="0"/>
                      </a:rPr>
                      <m:t>𝑁</m:t>
                    </m:r>
                    <m:r>
                      <a:rPr lang="ja-JP" altLang="en-US" i="1">
                        <a:latin typeface="Cambria Math" panose="02040503050406030204" pitchFamily="18" charset="0"/>
                      </a:rPr>
                      <m:t>個</m:t>
                    </m:r>
                  </m:oMath>
                </a14:m>
                <a:r>
                  <a:rPr lang="ja-JP" altLang="en-US" dirty="0"/>
                  <a:t>抽出</a:t>
                </a:r>
                <a:r>
                  <a:rPr lang="ja-JP" altLang="en-US"/>
                  <a:t>し、その後、抽出された類似コーディネート画像を距離が小さい順に並べる。そして、類似コーディネート画像毎に</a:t>
                </a:r>
                <a14:m>
                  <m:oMath xmlns:m="http://schemas.openxmlformats.org/officeDocument/2006/math">
                    <m:r>
                      <m:rPr>
                        <m:sty m:val="p"/>
                      </m:rPr>
                      <a:rPr lang="en-US" altLang="ja-JP" b="0" i="0" smtClean="0">
                        <a:latin typeface="Cambria Math" panose="02040503050406030204" pitchFamily="18" charset="0"/>
                      </a:rPr>
                      <m:t>exp</m:t>
                    </m:r>
                    <m:r>
                      <a:rPr lang="en-US" altLang="ja-JP" b="0" i="1" smtClean="0">
                        <a:latin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𝜂</m:t>
                    </m:r>
                    <m:r>
                      <a:rPr lang="en-US" altLang="ja-JP" b="0" i="1" smtClean="0">
                        <a:latin typeface="Cambria Math" panose="02040503050406030204" pitchFamily="18" charset="0"/>
                        <a:ea typeface="Cambria Math" panose="02040503050406030204" pitchFamily="18" charset="0"/>
                      </a:rPr>
                      <m:t>𝐷</m:t>
                    </m:r>
                    <m:r>
                      <a:rPr lang="en-US" altLang="ja-JP" b="0" i="1" smtClean="0">
                        <a:latin typeface="Cambria Math" panose="02040503050406030204" pitchFamily="18" charset="0"/>
                        <a:ea typeface="Cambria Math" panose="02040503050406030204" pitchFamily="18" charset="0"/>
                      </a:rPr>
                      <m:t>)</m:t>
                    </m:r>
                  </m:oMath>
                </a14:m>
                <a:r>
                  <a:rPr lang="en-US" altLang="ja-JP" dirty="0"/>
                  <a:t>(</a:t>
                </a:r>
                <a:r>
                  <a:rPr lang="ja-JP" altLang="en-US"/>
                  <a:t>ただし、</a:t>
                </a:r>
                <a14:m>
                  <m:oMath xmlns:m="http://schemas.openxmlformats.org/officeDocument/2006/math">
                    <m:r>
                      <a:rPr lang="en-US" altLang="ja-JP" b="0" i="1" smtClean="0">
                        <a:latin typeface="Cambria Math" panose="02040503050406030204" pitchFamily="18" charset="0"/>
                      </a:rPr>
                      <m:t>𝐷</m:t>
                    </m:r>
                  </m:oMath>
                </a14:m>
                <a:r>
                  <a:rPr lang="ja-JP" altLang="en-US" dirty="0"/>
                  <a:t>は</a:t>
                </a:r>
                <a:r>
                  <a:rPr lang="ja-JP" altLang="en-US"/>
                  <a:t>対応する距離値）を計算し、コーディネータ毎にその総和を求める。そして総和の値が大きいコーディネータを推奨するような仕組みとなっている。すなわち、コーディネータ</a:t>
                </a:r>
                <a14:m>
                  <m:oMath xmlns:m="http://schemas.openxmlformats.org/officeDocument/2006/math">
                    <m:r>
                      <a:rPr lang="en-US" altLang="ja-JP" b="0" i="1" smtClean="0">
                        <a:latin typeface="Cambria Math" panose="02040503050406030204" pitchFamily="18" charset="0"/>
                      </a:rPr>
                      <m:t>𝑘</m:t>
                    </m:r>
                  </m:oMath>
                </a14:m>
                <a:r>
                  <a:rPr lang="ja-JP" altLang="en-US"/>
                  <a:t>の推奨度</a:t>
                </a:r>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𝑅</m:t>
                        </m:r>
                      </m:e>
                      <m:sub>
                        <m:r>
                          <a:rPr lang="en-US" altLang="ja-JP" b="0" i="1" smtClean="0">
                            <a:latin typeface="Cambria Math" panose="02040503050406030204" pitchFamily="18" charset="0"/>
                          </a:rPr>
                          <m:t>𝑘</m:t>
                        </m:r>
                      </m:sub>
                    </m:sSub>
                  </m:oMath>
                </a14:m>
                <a:r>
                  <a:rPr lang="ja-JP" altLang="en-US"/>
                  <a:t>は次式で算出される。</a:t>
                </a:r>
                <a:endParaRPr lang="en-US" altLang="ja-JP" dirty="0"/>
              </a:p>
              <a:p>
                <a:pPr marL="0" indent="0">
                  <a:buNone/>
                </a:pPr>
                <a:endParaRPr lang="en-US" altLang="ja-JP" dirty="0"/>
              </a:p>
              <a:p>
                <a:pPr marL="0" indent="0">
                  <a:buNone/>
                </a:pPr>
                <a14:m>
                  <m:oMathPara xmlns:m="http://schemas.openxmlformats.org/officeDocument/2006/math">
                    <m:oMathParaPr>
                      <m:jc m:val="centerGroup"/>
                    </m:oMathParaPr>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𝑅</m:t>
                          </m:r>
                        </m:e>
                        <m:sub>
                          <m:r>
                            <a:rPr lang="en-US" altLang="ja-JP" b="0" i="1" smtClean="0">
                              <a:latin typeface="Cambria Math" panose="02040503050406030204" pitchFamily="18" charset="0"/>
                            </a:rPr>
                            <m:t>𝑘</m:t>
                          </m:r>
                        </m:sub>
                      </m:sSub>
                      <m:r>
                        <a:rPr lang="en-US" altLang="ja-JP" b="0" i="1" smtClean="0">
                          <a:latin typeface="Cambria Math" panose="02040503050406030204" pitchFamily="18" charset="0"/>
                        </a:rPr>
                        <m:t>= </m:t>
                      </m:r>
                      <m:nary>
                        <m:naryPr>
                          <m:chr m:val="∑"/>
                          <m:supHide m:val="on"/>
                          <m:ctrlPr>
                            <a:rPr lang="en-US" altLang="ja-JP" b="0" i="1" smtClean="0">
                              <a:latin typeface="Cambria Math" panose="02040503050406030204" pitchFamily="18" charset="0"/>
                            </a:rPr>
                          </m:ctrlPr>
                        </m:naryPr>
                        <m:sub>
                          <m:r>
                            <m:rPr>
                              <m:brk m:alnAt="7"/>
                            </m:rPr>
                            <a:rPr lang="en-US" altLang="ja-JP" b="0" i="1" smtClean="0">
                              <a:latin typeface="Cambria Math" panose="02040503050406030204" pitchFamily="18" charset="0"/>
                            </a:rPr>
                            <m:t>𝑠</m:t>
                          </m:r>
                          <m:r>
                            <a:rPr lang="en-US" altLang="ja-JP" b="0" i="1" smtClean="0">
                              <a:latin typeface="Cambria Math" panose="02040503050406030204" pitchFamily="18" charset="0"/>
                              <a:ea typeface="Cambria Math" panose="02040503050406030204" pitchFamily="18" charset="0"/>
                            </a:rPr>
                            <m:t>∈</m:t>
                          </m:r>
                          <m:sSub>
                            <m:sSubPr>
                              <m:ctrlPr>
                                <a:rPr lang="en-US" altLang="ja-JP" b="0" i="1" smtClean="0">
                                  <a:latin typeface="Cambria Math" panose="02040503050406030204" pitchFamily="18" charset="0"/>
                                  <a:ea typeface="Cambria Math" panose="02040503050406030204" pitchFamily="18" charset="0"/>
                                </a:rPr>
                              </m:ctrlPr>
                            </m:sSubPr>
                            <m:e>
                              <m:r>
                                <m:rPr>
                                  <m:brk m:alnAt="7"/>
                                </m:rPr>
                                <a:rPr lang="en-US" altLang="ja-JP" b="0" i="1" smtClean="0">
                                  <a:latin typeface="Cambria Math" panose="02040503050406030204" pitchFamily="18" charset="0"/>
                                  <a:ea typeface="Cambria Math" panose="02040503050406030204" pitchFamily="18" charset="0"/>
                                </a:rPr>
                                <m:t>𝑆</m:t>
                              </m:r>
                            </m:e>
                            <m:sub>
                              <m:r>
                                <m:rPr>
                                  <m:brk m:alnAt="7"/>
                                </m:rPr>
                                <a:rPr lang="en-US" altLang="ja-JP" b="0" i="1" smtClean="0">
                                  <a:latin typeface="Cambria Math" panose="02040503050406030204" pitchFamily="18" charset="0"/>
                                  <a:ea typeface="Cambria Math" panose="02040503050406030204" pitchFamily="18" charset="0"/>
                                </a:rPr>
                                <m:t>𝑘</m:t>
                              </m:r>
                            </m:sub>
                          </m:sSub>
                        </m:sub>
                        <m:sup/>
                        <m:e>
                          <m:r>
                            <m:rPr>
                              <m:sty m:val="p"/>
                            </m:rPr>
                            <a:rPr lang="en-US" altLang="ja-JP" b="0" i="0" smtClean="0">
                              <a:latin typeface="Cambria Math" panose="02040503050406030204" pitchFamily="18" charset="0"/>
                            </a:rPr>
                            <m:t>exp</m:t>
                          </m:r>
                          <m:r>
                            <a:rPr lang="en-US" altLang="ja-JP" b="0" i="1" smtClean="0">
                              <a:latin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𝜂</m:t>
                          </m:r>
                          <m:r>
                            <a:rPr lang="en-US" altLang="ja-JP" b="0" i="1" smtClean="0">
                              <a:latin typeface="Cambria Math" panose="02040503050406030204" pitchFamily="18" charset="0"/>
                              <a:ea typeface="Cambria Math" panose="02040503050406030204" pitchFamily="18" charset="0"/>
                            </a:rPr>
                            <m:t>𝐷</m:t>
                          </m:r>
                          <m:r>
                            <a:rPr lang="en-US" altLang="ja-JP" b="0" i="1" smtClean="0">
                              <a:latin typeface="Cambria Math" panose="02040503050406030204" pitchFamily="18" charset="0"/>
                              <a:ea typeface="Cambria Math" panose="02040503050406030204" pitchFamily="18" charset="0"/>
                            </a:rPr>
                            <m:t>)</m:t>
                          </m:r>
                        </m:e>
                      </m:nary>
                      <m:r>
                        <a:rPr lang="en-US" altLang="ja-JP" b="0" i="1" smtClean="0">
                          <a:latin typeface="Cambria Math" panose="02040503050406030204" pitchFamily="18" charset="0"/>
                        </a:rPr>
                        <m:t>                      (2.2)</m:t>
                      </m:r>
                    </m:oMath>
                  </m:oMathPara>
                </a14:m>
                <a:endParaRPr lang="en-US" altLang="ja-JP" dirty="0"/>
              </a:p>
            </p:txBody>
          </p:sp>
        </mc:Choice>
        <mc:Fallback>
          <p:sp>
            <p:nvSpPr>
              <p:cNvPr id="3" name="コンテンツ プレースホルダー 2">
                <a:extLst>
                  <a:ext uri="{FF2B5EF4-FFF2-40B4-BE49-F238E27FC236}">
                    <a16:creationId xmlns:a16="http://schemas.microsoft.com/office/drawing/2014/main" id="{051D8B1D-0355-901D-9B78-D60A784B04FB}"/>
                  </a:ext>
                </a:extLst>
              </p:cNvPr>
              <p:cNvSpPr>
                <a:spLocks noGrp="1" noRot="1" noChangeAspect="1" noMove="1" noResize="1" noEditPoints="1" noAdjustHandles="1" noChangeArrowheads="1" noChangeShapeType="1" noTextEdit="1"/>
              </p:cNvSpPr>
              <p:nvPr>
                <p:ph idx="1"/>
              </p:nvPr>
            </p:nvSpPr>
            <p:spPr>
              <a:xfrm>
                <a:off x="311285" y="214009"/>
                <a:ext cx="11634281" cy="6439710"/>
              </a:xfrm>
              <a:blipFill>
                <a:blip r:embed="rId2"/>
                <a:stretch>
                  <a:fillRect l="-981" t="-1772" r="-1854" b="-23228"/>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DF188924-A6A1-E0CD-C290-C83CDF9E0300}"/>
              </a:ext>
            </a:extLst>
          </p:cNvPr>
          <p:cNvSpPr>
            <a:spLocks noGrp="1"/>
          </p:cNvSpPr>
          <p:nvPr>
            <p:ph type="sldNum" sz="quarter" idx="12"/>
          </p:nvPr>
        </p:nvSpPr>
        <p:spPr/>
        <p:txBody>
          <a:bodyPr/>
          <a:lstStyle/>
          <a:p>
            <a:fld id="{C0FC9EE6-BFAE-D140-98E4-91A27C8C012C}" type="slidenum">
              <a:rPr lang="ja-JP" altLang="en-US" smtClean="0"/>
              <a:pPr/>
              <a:t>12</a:t>
            </a:fld>
            <a:endParaRPr lang="ja-JP" altLang="en-US"/>
          </a:p>
        </p:txBody>
      </p:sp>
    </p:spTree>
    <p:extLst>
      <p:ext uri="{BB962C8B-B14F-4D97-AF65-F5344CB8AC3E}">
        <p14:creationId xmlns:p14="http://schemas.microsoft.com/office/powerpoint/2010/main" val="8585109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94EE8F91-A0B4-567A-5DB5-178458F9EB36}"/>
                  </a:ext>
                </a:extLst>
              </p:cNvPr>
              <p:cNvSpPr>
                <a:spLocks noGrp="1"/>
              </p:cNvSpPr>
              <p:nvPr>
                <p:ph idx="1"/>
              </p:nvPr>
            </p:nvSpPr>
            <p:spPr>
              <a:xfrm>
                <a:off x="214009" y="252918"/>
                <a:ext cx="11809378" cy="6605081"/>
              </a:xfrm>
            </p:spPr>
            <p:txBody>
              <a:bodyPr>
                <a:normAutofit/>
              </a:bodyPr>
              <a:lstStyle/>
              <a:p>
                <a:pPr marL="0" indent="0">
                  <a:buNone/>
                </a:pPr>
                <a:endParaRPr lang="en-US" altLang="ja-JP" sz="2600" i="1" dirty="0">
                  <a:latin typeface="Cambria Math" panose="02040503050406030204" pitchFamily="18" charset="0"/>
                </a:endParaRPr>
              </a:p>
              <a:p>
                <a:pPr marL="0" indent="0">
                  <a:buNone/>
                </a:pPr>
                <a:endParaRPr lang="en-US" altLang="ja-JP" sz="260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US" altLang="ja-JP" sz="2600" i="1" smtClean="0">
                              <a:latin typeface="Cambria Math" panose="02040503050406030204" pitchFamily="18" charset="0"/>
                            </a:rPr>
                          </m:ctrlPr>
                        </m:sSubPr>
                        <m:e>
                          <m:r>
                            <a:rPr lang="en-US" altLang="ja-JP" sz="2600" i="1">
                              <a:latin typeface="Cambria Math" panose="02040503050406030204" pitchFamily="18" charset="0"/>
                            </a:rPr>
                            <m:t>𝑅</m:t>
                          </m:r>
                        </m:e>
                        <m:sub>
                          <m:r>
                            <a:rPr lang="en-US" altLang="ja-JP" sz="2600" i="1">
                              <a:latin typeface="Cambria Math" panose="02040503050406030204" pitchFamily="18" charset="0"/>
                            </a:rPr>
                            <m:t>𝑘</m:t>
                          </m:r>
                        </m:sub>
                      </m:sSub>
                      <m:r>
                        <a:rPr lang="en-US" altLang="ja-JP" sz="2600" i="1">
                          <a:latin typeface="Cambria Math" panose="02040503050406030204" pitchFamily="18" charset="0"/>
                        </a:rPr>
                        <m:t>= </m:t>
                      </m:r>
                      <m:nary>
                        <m:naryPr>
                          <m:chr m:val="∑"/>
                          <m:supHide m:val="on"/>
                          <m:ctrlPr>
                            <a:rPr lang="en-US" altLang="ja-JP" sz="2600" i="1">
                              <a:latin typeface="Cambria Math" panose="02040503050406030204" pitchFamily="18" charset="0"/>
                            </a:rPr>
                          </m:ctrlPr>
                        </m:naryPr>
                        <m:sub>
                          <m:r>
                            <m:rPr>
                              <m:brk m:alnAt="7"/>
                            </m:rPr>
                            <a:rPr lang="en-US" altLang="ja-JP" sz="2600" i="1">
                              <a:latin typeface="Cambria Math" panose="02040503050406030204" pitchFamily="18" charset="0"/>
                            </a:rPr>
                            <m:t>𝑠</m:t>
                          </m:r>
                          <m:r>
                            <a:rPr lang="en-US" altLang="ja-JP" sz="2600" i="1">
                              <a:latin typeface="Cambria Math" panose="02040503050406030204" pitchFamily="18" charset="0"/>
                              <a:ea typeface="Cambria Math" panose="02040503050406030204" pitchFamily="18" charset="0"/>
                            </a:rPr>
                            <m:t>∈</m:t>
                          </m:r>
                          <m:sSub>
                            <m:sSubPr>
                              <m:ctrlPr>
                                <a:rPr lang="en-US" altLang="ja-JP" sz="2600" i="1">
                                  <a:latin typeface="Cambria Math" panose="02040503050406030204" pitchFamily="18" charset="0"/>
                                  <a:ea typeface="Cambria Math" panose="02040503050406030204" pitchFamily="18" charset="0"/>
                                </a:rPr>
                              </m:ctrlPr>
                            </m:sSubPr>
                            <m:e>
                              <m:r>
                                <m:rPr>
                                  <m:brk m:alnAt="7"/>
                                </m:rPr>
                                <a:rPr lang="en-US" altLang="ja-JP" sz="2600" i="1">
                                  <a:latin typeface="Cambria Math" panose="02040503050406030204" pitchFamily="18" charset="0"/>
                                  <a:ea typeface="Cambria Math" panose="02040503050406030204" pitchFamily="18" charset="0"/>
                                </a:rPr>
                                <m:t>𝑆</m:t>
                              </m:r>
                            </m:e>
                            <m:sub>
                              <m:r>
                                <m:rPr>
                                  <m:brk m:alnAt="7"/>
                                </m:rPr>
                                <a:rPr lang="en-US" altLang="ja-JP" sz="2600" i="1">
                                  <a:latin typeface="Cambria Math" panose="02040503050406030204" pitchFamily="18" charset="0"/>
                                  <a:ea typeface="Cambria Math" panose="02040503050406030204" pitchFamily="18" charset="0"/>
                                </a:rPr>
                                <m:t>𝑘</m:t>
                              </m:r>
                            </m:sub>
                          </m:sSub>
                        </m:sub>
                        <m:sup/>
                        <m:e>
                          <m:r>
                            <m:rPr>
                              <m:sty m:val="p"/>
                            </m:rPr>
                            <a:rPr lang="en-US" altLang="ja-JP" sz="2600">
                              <a:latin typeface="Cambria Math" panose="02040503050406030204" pitchFamily="18" charset="0"/>
                            </a:rPr>
                            <m:t>exp</m:t>
                          </m:r>
                          <m:r>
                            <a:rPr lang="en-US" altLang="ja-JP" sz="2600" i="1">
                              <a:latin typeface="Cambria Math" panose="02040503050406030204" pitchFamily="18" charset="0"/>
                            </a:rPr>
                            <m:t>⁡(−</m:t>
                          </m:r>
                          <m:r>
                            <a:rPr lang="en-US" altLang="ja-JP" sz="2600" i="1">
                              <a:latin typeface="Cambria Math" panose="02040503050406030204" pitchFamily="18" charset="0"/>
                              <a:ea typeface="Cambria Math" panose="02040503050406030204" pitchFamily="18" charset="0"/>
                            </a:rPr>
                            <m:t>𝜂</m:t>
                          </m:r>
                          <m:sSub>
                            <m:sSubPr>
                              <m:ctrlPr>
                                <a:rPr lang="en-US" altLang="ja-JP" sz="2600" b="0" i="1" smtClean="0">
                                  <a:latin typeface="Cambria Math" panose="02040503050406030204" pitchFamily="18" charset="0"/>
                                  <a:ea typeface="Cambria Math" panose="02040503050406030204" pitchFamily="18" charset="0"/>
                                </a:rPr>
                              </m:ctrlPr>
                            </m:sSubPr>
                            <m:e>
                              <m:r>
                                <a:rPr lang="en-US" altLang="ja-JP" sz="2600" i="1">
                                  <a:latin typeface="Cambria Math" panose="02040503050406030204" pitchFamily="18" charset="0"/>
                                  <a:ea typeface="Cambria Math" panose="02040503050406030204" pitchFamily="18" charset="0"/>
                                </a:rPr>
                                <m:t>𝐷</m:t>
                              </m:r>
                            </m:e>
                            <m:sub>
                              <m:r>
                                <a:rPr lang="en-US" altLang="ja-JP" sz="2600" b="0" i="1" smtClean="0">
                                  <a:latin typeface="Cambria Math" panose="02040503050406030204" pitchFamily="18" charset="0"/>
                                  <a:ea typeface="Cambria Math" panose="02040503050406030204" pitchFamily="18" charset="0"/>
                                </a:rPr>
                                <m:t>𝑠</m:t>
                              </m:r>
                            </m:sub>
                          </m:sSub>
                          <m:r>
                            <a:rPr lang="en-US" altLang="ja-JP" sz="2600" i="1">
                              <a:latin typeface="Cambria Math" panose="02040503050406030204" pitchFamily="18" charset="0"/>
                              <a:ea typeface="Cambria Math" panose="02040503050406030204" pitchFamily="18" charset="0"/>
                            </a:rPr>
                            <m:t>)</m:t>
                          </m:r>
                        </m:e>
                      </m:nary>
                      <m:r>
                        <a:rPr lang="en-US" altLang="ja-JP" sz="2600" i="1">
                          <a:latin typeface="Cambria Math" panose="02040503050406030204" pitchFamily="18" charset="0"/>
                        </a:rPr>
                        <m:t>                      (2.2)</m:t>
                      </m:r>
                    </m:oMath>
                  </m:oMathPara>
                </a14:m>
                <a:endParaRPr kumimoji="1" lang="en-US" altLang="ja-JP" sz="2600" dirty="0"/>
              </a:p>
              <a:p>
                <a:pPr marL="0" indent="0">
                  <a:buNone/>
                </a:pPr>
                <a:endParaRPr kumimoji="1" lang="en-US" altLang="ja-JP" sz="2600" dirty="0"/>
              </a:p>
              <a:p>
                <a:pPr marL="0" indent="0">
                  <a:buNone/>
                </a:pPr>
                <a:r>
                  <a:rPr lang="ja-JP" altLang="en-US" sz="2600"/>
                  <a:t>ここで、距離値</a:t>
                </a:r>
                <a14:m>
                  <m:oMath xmlns:m="http://schemas.openxmlformats.org/officeDocument/2006/math">
                    <m:sSub>
                      <m:sSubPr>
                        <m:ctrlPr>
                          <a:rPr lang="en-US" altLang="ja-JP" sz="2600" b="0" i="1" smtClean="0">
                            <a:latin typeface="Cambria Math" panose="02040503050406030204" pitchFamily="18" charset="0"/>
                          </a:rPr>
                        </m:ctrlPr>
                      </m:sSubPr>
                      <m:e>
                        <m:r>
                          <a:rPr lang="en-US" altLang="ja-JP" sz="2600" b="0" i="1" smtClean="0">
                            <a:latin typeface="Cambria Math" panose="02040503050406030204" pitchFamily="18" charset="0"/>
                          </a:rPr>
                          <m:t>𝐷</m:t>
                        </m:r>
                      </m:e>
                      <m:sub>
                        <m:r>
                          <a:rPr lang="en-US" altLang="ja-JP" sz="2600" b="0" i="1" smtClean="0">
                            <a:latin typeface="Cambria Math" panose="02040503050406030204" pitchFamily="18" charset="0"/>
                          </a:rPr>
                          <m:t>𝑠</m:t>
                        </m:r>
                      </m:sub>
                    </m:sSub>
                  </m:oMath>
                </a14:m>
                <a:r>
                  <a:rPr lang="ja-JP" altLang="en-US" sz="2600"/>
                  <a:t>は、第</a:t>
                </a:r>
                <a14:m>
                  <m:oMath xmlns:m="http://schemas.openxmlformats.org/officeDocument/2006/math">
                    <m:r>
                      <a:rPr lang="en-US" altLang="ja-JP" sz="2600" b="0" i="1" smtClean="0">
                        <a:latin typeface="Cambria Math" panose="02040503050406030204" pitchFamily="18" charset="0"/>
                      </a:rPr>
                      <m:t>𝑠</m:t>
                    </m:r>
                  </m:oMath>
                </a14:m>
                <a:r>
                  <a:rPr lang="ja-JP" altLang="en-US" sz="2600"/>
                  <a:t>位の類似コーディネート画像と検索画像間の距離関数</a:t>
                </a:r>
                <a:r>
                  <a:rPr lang="en-US" altLang="ja-JP" sz="2600" dirty="0"/>
                  <a:t>(2.1)</a:t>
                </a:r>
                <a:r>
                  <a:rPr lang="ja-JP" altLang="en-US" sz="2600"/>
                  <a:t>に基づく算出値を示している。また、集合</a:t>
                </a:r>
                <a14:m>
                  <m:oMath xmlns:m="http://schemas.openxmlformats.org/officeDocument/2006/math">
                    <m:sSub>
                      <m:sSubPr>
                        <m:ctrlPr>
                          <a:rPr lang="en-US" altLang="ja-JP" sz="2600" b="0" i="1" smtClean="0">
                            <a:latin typeface="Cambria Math" panose="02040503050406030204" pitchFamily="18" charset="0"/>
                          </a:rPr>
                        </m:ctrlPr>
                      </m:sSubPr>
                      <m:e>
                        <m:r>
                          <a:rPr lang="en-US" altLang="ja-JP" sz="2600" b="0" i="1" smtClean="0">
                            <a:latin typeface="Cambria Math" panose="02040503050406030204" pitchFamily="18" charset="0"/>
                          </a:rPr>
                          <m:t>𝑆</m:t>
                        </m:r>
                      </m:e>
                      <m:sub>
                        <m:r>
                          <a:rPr lang="en-US" altLang="ja-JP" sz="2600" b="0" i="1" smtClean="0">
                            <a:latin typeface="Cambria Math" panose="02040503050406030204" pitchFamily="18" charset="0"/>
                          </a:rPr>
                          <m:t>𝑘</m:t>
                        </m:r>
                      </m:sub>
                    </m:sSub>
                  </m:oMath>
                </a14:m>
                <a:r>
                  <a:rPr lang="ja-JP" altLang="en-US" sz="2600" b="0"/>
                  <a:t>は、上位</a:t>
                </a:r>
                <a14:m>
                  <m:oMath xmlns:m="http://schemas.openxmlformats.org/officeDocument/2006/math">
                    <m:r>
                      <a:rPr lang="en-US" altLang="ja-JP" sz="2600" b="0" i="1" smtClean="0">
                        <a:latin typeface="Cambria Math" panose="02040503050406030204" pitchFamily="18" charset="0"/>
                      </a:rPr>
                      <m:t>𝑁</m:t>
                    </m:r>
                  </m:oMath>
                </a14:m>
                <a:r>
                  <a:rPr lang="ja-JP" altLang="en-US" sz="2600" b="0"/>
                  <a:t>位以内で、かつ最大距離</a:t>
                </a:r>
                <a14:m>
                  <m:oMath xmlns:m="http://schemas.openxmlformats.org/officeDocument/2006/math">
                    <m:sSub>
                      <m:sSubPr>
                        <m:ctrlPr>
                          <a:rPr lang="en-US" altLang="ja-JP" sz="2600" i="1">
                            <a:latin typeface="Cambria Math" panose="02040503050406030204" pitchFamily="18" charset="0"/>
                          </a:rPr>
                        </m:ctrlPr>
                      </m:sSubPr>
                      <m:e>
                        <m:r>
                          <a:rPr lang="en-US" altLang="ja-JP" sz="2600" i="1">
                            <a:latin typeface="Cambria Math" panose="02040503050406030204" pitchFamily="18" charset="0"/>
                          </a:rPr>
                          <m:t>𝐷</m:t>
                        </m:r>
                      </m:e>
                      <m:sub>
                        <m:r>
                          <a:rPr lang="en-US" altLang="ja-JP" sz="2600" i="1">
                            <a:latin typeface="Cambria Math" panose="02040503050406030204" pitchFamily="18" charset="0"/>
                          </a:rPr>
                          <m:t>𝑀𝐴𝑋</m:t>
                        </m:r>
                      </m:sub>
                    </m:sSub>
                  </m:oMath>
                </a14:m>
                <a:r>
                  <a:rPr lang="ja-JP" altLang="en-US" sz="2600" b="0"/>
                  <a:t>以下の距離を持つ類似コーディネート画像内で、コーディネータ</a:t>
                </a:r>
                <a14:m>
                  <m:oMath xmlns:m="http://schemas.openxmlformats.org/officeDocument/2006/math">
                    <m:r>
                      <a:rPr lang="en-US" altLang="ja-JP" sz="2600" b="0" i="1" smtClean="0">
                        <a:latin typeface="Cambria Math" panose="02040503050406030204" pitchFamily="18" charset="0"/>
                      </a:rPr>
                      <m:t>𝑘</m:t>
                    </m:r>
                  </m:oMath>
                </a14:m>
                <a:r>
                  <a:rPr lang="ja-JP" altLang="en-US" sz="2600" dirty="0"/>
                  <a:t>の</a:t>
                </a:r>
                <a:r>
                  <a:rPr lang="ja-JP" altLang="en-US" sz="2600"/>
                  <a:t>コーディネート画像についての順位を集めた集合である。また、</a:t>
                </a:r>
                <a14:m>
                  <m:oMath xmlns:m="http://schemas.openxmlformats.org/officeDocument/2006/math">
                    <m:r>
                      <a:rPr lang="ja-JP" altLang="en-US" sz="2600" i="1" smtClean="0">
                        <a:latin typeface="Cambria Math" panose="02040503050406030204" pitchFamily="18" charset="0"/>
                      </a:rPr>
                      <m:t>𝜂</m:t>
                    </m:r>
                  </m:oMath>
                </a14:m>
                <a:r>
                  <a:rPr lang="ja-JP" altLang="en-US" sz="2600" b="0"/>
                  <a:t>は推奨度と距離を対応させるためのパラメータであり、正の値と定める。なお、式</a:t>
                </a:r>
                <a:r>
                  <a:rPr lang="en-US" altLang="ja-JP" sz="2600" b="0" dirty="0"/>
                  <a:t>(2.2)</a:t>
                </a:r>
                <a:r>
                  <a:rPr lang="ja-JP" altLang="en-US" sz="2600"/>
                  <a:t>に示されるようになっているのは、推奨度には非負性と類似コーディネート画像の距離値との単調減少性とが必要だったためである。また、もう一つの理由としては、この方式では係数</a:t>
                </a:r>
                <a14:m>
                  <m:oMath xmlns:m="http://schemas.openxmlformats.org/officeDocument/2006/math">
                    <m:r>
                      <a:rPr lang="ja-JP" altLang="en-US" sz="2600" i="1">
                        <a:latin typeface="Cambria Math" panose="02040503050406030204" pitchFamily="18" charset="0"/>
                      </a:rPr>
                      <m:t>𝜂</m:t>
                    </m:r>
                  </m:oMath>
                </a14:m>
                <a:r>
                  <a:rPr lang="ja-JP" altLang="en-US" sz="2600" b="0"/>
                  <a:t>の変更による推奨度の距離値への感応度の調整可能性が高いことも挙げられる。なお、従来方式では、各パラメータ値を、</a:t>
                </a:r>
                <a14:m>
                  <m:oMath xmlns:m="http://schemas.openxmlformats.org/officeDocument/2006/math">
                    <m:r>
                      <a:rPr lang="en-US" altLang="ja-JP" sz="2600" b="0" i="1" smtClean="0">
                        <a:latin typeface="Cambria Math" panose="02040503050406030204" pitchFamily="18" charset="0"/>
                      </a:rPr>
                      <m:t>𝑁</m:t>
                    </m:r>
                    <m:r>
                      <a:rPr lang="en-US" altLang="ja-JP" sz="2600" b="0" i="1" smtClean="0">
                        <a:latin typeface="Cambria Math" panose="02040503050406030204" pitchFamily="18" charset="0"/>
                      </a:rPr>
                      <m:t>=20,</m:t>
                    </m:r>
                    <m:r>
                      <a:rPr lang="ja-JP" altLang="en-US" sz="2600" i="1">
                        <a:latin typeface="Cambria Math" panose="02040503050406030204" pitchFamily="18" charset="0"/>
                      </a:rPr>
                      <m:t>𝜂</m:t>
                    </m:r>
                    <m:r>
                      <a:rPr lang="en-US" altLang="ja-JP" sz="2600" b="0" i="1" smtClean="0">
                        <a:latin typeface="Cambria Math" panose="02040503050406030204" pitchFamily="18" charset="0"/>
                      </a:rPr>
                      <m:t>=5.0, </m:t>
                    </m:r>
                    <m:sSub>
                      <m:sSubPr>
                        <m:ctrlPr>
                          <a:rPr lang="en-US" altLang="ja-JP" sz="2600" b="0" i="1" smtClean="0">
                            <a:latin typeface="Cambria Math" panose="02040503050406030204" pitchFamily="18" charset="0"/>
                          </a:rPr>
                        </m:ctrlPr>
                      </m:sSubPr>
                      <m:e>
                        <m:r>
                          <a:rPr lang="en-US" altLang="ja-JP" sz="2600" b="0" i="1" smtClean="0">
                            <a:latin typeface="Cambria Math" panose="02040503050406030204" pitchFamily="18" charset="0"/>
                          </a:rPr>
                          <m:t>𝐷</m:t>
                        </m:r>
                      </m:e>
                      <m:sub>
                        <m:r>
                          <a:rPr lang="en-US" altLang="ja-JP" sz="2600" b="0" i="1" smtClean="0">
                            <a:latin typeface="Cambria Math" panose="02040503050406030204" pitchFamily="18" charset="0"/>
                          </a:rPr>
                          <m:t>𝑀𝐴𝑋</m:t>
                        </m:r>
                      </m:sub>
                    </m:sSub>
                    <m:r>
                      <a:rPr lang="en-US" altLang="ja-JP" sz="2600" b="0" i="1" smtClean="0">
                        <a:latin typeface="Cambria Math" panose="02040503050406030204" pitchFamily="18" charset="0"/>
                      </a:rPr>
                      <m:t>=0.8</m:t>
                    </m:r>
                  </m:oMath>
                </a14:m>
                <a:r>
                  <a:rPr lang="ja-JP" altLang="en-US" sz="2600" b="0" dirty="0"/>
                  <a:t>と定めている。</a:t>
                </a:r>
                <a:endParaRPr lang="en-US" altLang="ja-JP" sz="2600" b="0" dirty="0"/>
              </a:p>
              <a:p>
                <a:pPr marL="0" indent="0">
                  <a:buNone/>
                </a:pPr>
                <a:endParaRPr kumimoji="1" lang="en-US" altLang="ja-JP" sz="2600" dirty="0"/>
              </a:p>
              <a:p>
                <a:pPr marL="0" indent="0">
                  <a:buNone/>
                </a:pPr>
                <a:endParaRPr kumimoji="1" lang="ja-JP" altLang="en-US" sz="2600"/>
              </a:p>
            </p:txBody>
          </p:sp>
        </mc:Choice>
        <mc:Fallback>
          <p:sp>
            <p:nvSpPr>
              <p:cNvPr id="3" name="コンテンツ プレースホルダー 2">
                <a:extLst>
                  <a:ext uri="{FF2B5EF4-FFF2-40B4-BE49-F238E27FC236}">
                    <a16:creationId xmlns:a16="http://schemas.microsoft.com/office/drawing/2014/main" id="{94EE8F91-A0B4-567A-5DB5-178458F9EB36}"/>
                  </a:ext>
                </a:extLst>
              </p:cNvPr>
              <p:cNvSpPr>
                <a:spLocks noGrp="1" noRot="1" noChangeAspect="1" noMove="1" noResize="1" noEditPoints="1" noAdjustHandles="1" noChangeArrowheads="1" noChangeShapeType="1" noTextEdit="1"/>
              </p:cNvSpPr>
              <p:nvPr>
                <p:ph idx="1"/>
              </p:nvPr>
            </p:nvSpPr>
            <p:spPr>
              <a:xfrm>
                <a:off x="214009" y="252918"/>
                <a:ext cx="11809378" cy="6605081"/>
              </a:xfrm>
              <a:blipFill>
                <a:blip r:embed="rId2"/>
                <a:stretch>
                  <a:fillRect l="-859" t="-9597" r="-752"/>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B0AF055A-2B60-C740-0DE9-1B51A37D0496}"/>
              </a:ext>
            </a:extLst>
          </p:cNvPr>
          <p:cNvSpPr>
            <a:spLocks noGrp="1"/>
          </p:cNvSpPr>
          <p:nvPr>
            <p:ph type="sldNum" sz="quarter" idx="12"/>
          </p:nvPr>
        </p:nvSpPr>
        <p:spPr/>
        <p:txBody>
          <a:bodyPr/>
          <a:lstStyle/>
          <a:p>
            <a:fld id="{C0FC9EE6-BFAE-D140-98E4-91A27C8C012C}" type="slidenum">
              <a:rPr lang="ja-JP" altLang="en-US" smtClean="0"/>
              <a:pPr/>
              <a:t>13</a:t>
            </a:fld>
            <a:endParaRPr lang="ja-JP" altLang="en-US"/>
          </a:p>
        </p:txBody>
      </p:sp>
    </p:spTree>
    <p:extLst>
      <p:ext uri="{BB962C8B-B14F-4D97-AF65-F5344CB8AC3E}">
        <p14:creationId xmlns:p14="http://schemas.microsoft.com/office/powerpoint/2010/main" val="13458702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563412-C3C3-4567-E00E-460EC8768C21}"/>
              </a:ext>
            </a:extLst>
          </p:cNvPr>
          <p:cNvSpPr>
            <a:spLocks noGrp="1"/>
          </p:cNvSpPr>
          <p:nvPr>
            <p:ph type="title"/>
          </p:nvPr>
        </p:nvSpPr>
        <p:spPr>
          <a:xfrm>
            <a:off x="312906" y="24219"/>
            <a:ext cx="10515600" cy="993622"/>
          </a:xfrm>
        </p:spPr>
        <p:txBody>
          <a:bodyPr/>
          <a:lstStyle/>
          <a:p>
            <a:r>
              <a:rPr kumimoji="1" lang="ja-JP" altLang="en-US"/>
              <a:t>改良方式</a:t>
            </a:r>
          </a:p>
        </p:txBody>
      </p:sp>
      <p:sp>
        <p:nvSpPr>
          <p:cNvPr id="3" name="コンテンツ プレースホルダー 2">
            <a:extLst>
              <a:ext uri="{FF2B5EF4-FFF2-40B4-BE49-F238E27FC236}">
                <a16:creationId xmlns:a16="http://schemas.microsoft.com/office/drawing/2014/main" id="{AD071C3A-93F8-DD09-3DF7-FC16F172E88C}"/>
              </a:ext>
            </a:extLst>
          </p:cNvPr>
          <p:cNvSpPr>
            <a:spLocks noGrp="1"/>
          </p:cNvSpPr>
          <p:nvPr>
            <p:ph idx="1"/>
          </p:nvPr>
        </p:nvSpPr>
        <p:spPr>
          <a:xfrm>
            <a:off x="312906" y="829340"/>
            <a:ext cx="10515600" cy="4954772"/>
          </a:xfrm>
        </p:spPr>
        <p:txBody>
          <a:bodyPr>
            <a:normAutofit/>
          </a:bodyPr>
          <a:lstStyle/>
          <a:p>
            <a:pPr marL="0" indent="0">
              <a:buNone/>
            </a:pPr>
            <a:r>
              <a:rPr kumimoji="1" lang="en-US" altLang="ja-JP" sz="2600" dirty="0"/>
              <a:t>1:</a:t>
            </a:r>
            <a:r>
              <a:rPr kumimoji="1" lang="ja-JP" altLang="en-US" sz="2600"/>
              <a:t>従来方式の問題点</a:t>
            </a:r>
            <a:endParaRPr kumimoji="1" lang="en-US" altLang="ja-JP" sz="2600" dirty="0"/>
          </a:p>
          <a:p>
            <a:pPr marL="0" indent="0">
              <a:buNone/>
            </a:pPr>
            <a:r>
              <a:rPr lang="ja-JP" altLang="en-US" sz="2600"/>
              <a:t>　身体部位の色特徴量と、抽出できた身体部位の数に基づいた距離関数を定義しており、そのままでは、アイテムカテゴリを考慮できていないという問題点がある。そのため、対象コーディネート画像とボトムスやトップスのアイテムカテゴリが異なるコーディネート画像が、アイテムカテゴリが同じコーディネート画像よりも距離値が小さく算出されてしまう事例が存在した。図</a:t>
            </a:r>
            <a:r>
              <a:rPr lang="en-US" altLang="ja-JP" sz="2600" dirty="0"/>
              <a:t>3.1</a:t>
            </a:r>
            <a:r>
              <a:rPr lang="ja-JP" altLang="en-US" sz="2600"/>
              <a:t>示すように、検索画像ではパンツを着用しているのに対し、第</a:t>
            </a:r>
            <a:r>
              <a:rPr lang="en-US" altLang="ja-JP" sz="2600" dirty="0"/>
              <a:t>1</a:t>
            </a:r>
            <a:r>
              <a:rPr lang="ja-JP" altLang="en-US" sz="2600"/>
              <a:t>位と第</a:t>
            </a:r>
            <a:r>
              <a:rPr lang="en-US" altLang="ja-JP" sz="2600" dirty="0"/>
              <a:t>3</a:t>
            </a:r>
            <a:r>
              <a:rPr lang="ja-JP" altLang="en-US" sz="2600"/>
              <a:t>位の類似コーディネート画像ではスカートを着用している。</a:t>
            </a:r>
            <a:endParaRPr lang="en-US" altLang="ja-JP" sz="2600" dirty="0"/>
          </a:p>
        </p:txBody>
      </p:sp>
      <p:pic>
        <p:nvPicPr>
          <p:cNvPr id="5" name="図 4">
            <a:extLst>
              <a:ext uri="{FF2B5EF4-FFF2-40B4-BE49-F238E27FC236}">
                <a16:creationId xmlns:a16="http://schemas.microsoft.com/office/drawing/2014/main" id="{F242F9D9-143D-2C28-085F-30E4AA08D7B8}"/>
              </a:ext>
            </a:extLst>
          </p:cNvPr>
          <p:cNvPicPr>
            <a:picLocks noChangeAspect="1"/>
          </p:cNvPicPr>
          <p:nvPr/>
        </p:nvPicPr>
        <p:blipFill>
          <a:blip r:embed="rId2"/>
          <a:stretch>
            <a:fillRect/>
          </a:stretch>
        </p:blipFill>
        <p:spPr>
          <a:xfrm>
            <a:off x="2249655" y="4372228"/>
            <a:ext cx="7672558" cy="2303234"/>
          </a:xfrm>
          <a:prstGeom prst="rect">
            <a:avLst/>
          </a:prstGeom>
        </p:spPr>
      </p:pic>
      <p:sp>
        <p:nvSpPr>
          <p:cNvPr id="6" name="スライド番号プレースホルダー 5">
            <a:extLst>
              <a:ext uri="{FF2B5EF4-FFF2-40B4-BE49-F238E27FC236}">
                <a16:creationId xmlns:a16="http://schemas.microsoft.com/office/drawing/2014/main" id="{28363031-3A74-73A7-754C-73DE2C000E1A}"/>
              </a:ext>
            </a:extLst>
          </p:cNvPr>
          <p:cNvSpPr>
            <a:spLocks noGrp="1"/>
          </p:cNvSpPr>
          <p:nvPr>
            <p:ph type="sldNum" sz="quarter" idx="12"/>
          </p:nvPr>
        </p:nvSpPr>
        <p:spPr/>
        <p:txBody>
          <a:bodyPr/>
          <a:lstStyle/>
          <a:p>
            <a:fld id="{C0FC9EE6-BFAE-D140-98E4-91A27C8C012C}" type="slidenum">
              <a:rPr lang="ja-JP" altLang="en-US" smtClean="0"/>
              <a:pPr/>
              <a:t>14</a:t>
            </a:fld>
            <a:endParaRPr lang="ja-JP" altLang="en-US"/>
          </a:p>
        </p:txBody>
      </p:sp>
    </p:spTree>
    <p:extLst>
      <p:ext uri="{BB962C8B-B14F-4D97-AF65-F5344CB8AC3E}">
        <p14:creationId xmlns:p14="http://schemas.microsoft.com/office/powerpoint/2010/main" val="3458169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F96837C8-A639-8557-AC4E-5F650854E042}"/>
              </a:ext>
            </a:extLst>
          </p:cNvPr>
          <p:cNvSpPr>
            <a:spLocks noGrp="1"/>
          </p:cNvSpPr>
          <p:nvPr>
            <p:ph idx="1"/>
          </p:nvPr>
        </p:nvSpPr>
        <p:spPr/>
        <p:txBody>
          <a:bodyPr>
            <a:normAutofit/>
          </a:bodyPr>
          <a:lstStyle/>
          <a:p>
            <a:pPr marL="0" indent="0">
              <a:buNone/>
            </a:pPr>
            <a:r>
              <a:rPr kumimoji="1" lang="en-US" altLang="ja-JP" sz="2600" dirty="0"/>
              <a:t>2:</a:t>
            </a:r>
            <a:r>
              <a:rPr kumimoji="1" lang="ja-JP" altLang="en-US" sz="2600"/>
              <a:t>類似コーディネート検索法</a:t>
            </a:r>
            <a:endParaRPr kumimoji="1" lang="en-US" altLang="ja-JP" sz="2600" dirty="0"/>
          </a:p>
          <a:p>
            <a:pPr marL="0" indent="0">
              <a:buNone/>
            </a:pPr>
            <a:endParaRPr kumimoji="1" lang="en-US" altLang="ja-JP" sz="2600" dirty="0"/>
          </a:p>
          <a:p>
            <a:pPr marL="0" indent="0">
              <a:buNone/>
            </a:pPr>
            <a:r>
              <a:rPr lang="ja-JP" altLang="en-US" sz="2600"/>
              <a:t>　本改良方式ではアイテム領域抽出技術としてインスタンスセグメンテーション技術である</a:t>
            </a:r>
            <a:r>
              <a:rPr lang="en-US" altLang="ja-JP" sz="2600" dirty="0"/>
              <a:t>Mask R-CNN</a:t>
            </a:r>
            <a:r>
              <a:rPr lang="ja-JP" altLang="en-US" sz="2600"/>
              <a:t>を用いている。また、</a:t>
            </a:r>
            <a:r>
              <a:rPr lang="en-US" altLang="ja-JP" sz="2600" dirty="0"/>
              <a:t>Mask R-CNN</a:t>
            </a:r>
            <a:r>
              <a:rPr lang="ja-JP" altLang="en-US" sz="2600"/>
              <a:t>を用いて、ファッションアイテムの信頼度と、その領域を抽出し、それをもとに新たな距離関数を算出している。</a:t>
            </a:r>
            <a:endParaRPr lang="en-US" altLang="ja-JP" sz="2600" dirty="0"/>
          </a:p>
        </p:txBody>
      </p:sp>
      <p:sp>
        <p:nvSpPr>
          <p:cNvPr id="4" name="スライド番号プレースホルダー 3">
            <a:extLst>
              <a:ext uri="{FF2B5EF4-FFF2-40B4-BE49-F238E27FC236}">
                <a16:creationId xmlns:a16="http://schemas.microsoft.com/office/drawing/2014/main" id="{E91B8EBB-D05A-C6EB-D531-0A71DEFC3188}"/>
              </a:ext>
            </a:extLst>
          </p:cNvPr>
          <p:cNvSpPr>
            <a:spLocks noGrp="1"/>
          </p:cNvSpPr>
          <p:nvPr>
            <p:ph type="sldNum" sz="quarter" idx="12"/>
          </p:nvPr>
        </p:nvSpPr>
        <p:spPr/>
        <p:txBody>
          <a:bodyPr/>
          <a:lstStyle/>
          <a:p>
            <a:fld id="{C0FC9EE6-BFAE-D140-98E4-91A27C8C012C}" type="slidenum">
              <a:rPr lang="ja-JP" altLang="en-US" smtClean="0"/>
              <a:pPr/>
              <a:t>15</a:t>
            </a:fld>
            <a:endParaRPr lang="ja-JP" altLang="en-US"/>
          </a:p>
        </p:txBody>
      </p:sp>
    </p:spTree>
    <p:extLst>
      <p:ext uri="{BB962C8B-B14F-4D97-AF65-F5344CB8AC3E}">
        <p14:creationId xmlns:p14="http://schemas.microsoft.com/office/powerpoint/2010/main" val="22699105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descr="部屋に備えている数々の写真のコラージュ&#10;&#10;低い精度で自動的に生成された説明">
            <a:extLst>
              <a:ext uri="{FF2B5EF4-FFF2-40B4-BE49-F238E27FC236}">
                <a16:creationId xmlns:a16="http://schemas.microsoft.com/office/drawing/2014/main" id="{69C2ED4D-08DD-F060-B00B-B94DDC695ADB}"/>
              </a:ext>
            </a:extLst>
          </p:cNvPr>
          <p:cNvPicPr>
            <a:picLocks noChangeAspect="1"/>
          </p:cNvPicPr>
          <p:nvPr/>
        </p:nvPicPr>
        <p:blipFill>
          <a:blip r:embed="rId2"/>
          <a:stretch>
            <a:fillRect/>
          </a:stretch>
        </p:blipFill>
        <p:spPr>
          <a:xfrm>
            <a:off x="2807480" y="3156860"/>
            <a:ext cx="6511618" cy="3512025"/>
          </a:xfrm>
          <a:prstGeom prst="rect">
            <a:avLst/>
          </a:prstGeom>
        </p:spPr>
      </p:pic>
      <p:sp>
        <p:nvSpPr>
          <p:cNvPr id="3" name="コンテンツ プレースホルダー 2">
            <a:extLst>
              <a:ext uri="{FF2B5EF4-FFF2-40B4-BE49-F238E27FC236}">
                <a16:creationId xmlns:a16="http://schemas.microsoft.com/office/drawing/2014/main" id="{96D034C9-BE27-AB00-959B-8040ADE554F4}"/>
              </a:ext>
            </a:extLst>
          </p:cNvPr>
          <p:cNvSpPr>
            <a:spLocks noGrp="1"/>
          </p:cNvSpPr>
          <p:nvPr>
            <p:ph idx="1"/>
          </p:nvPr>
        </p:nvSpPr>
        <p:spPr>
          <a:xfrm>
            <a:off x="838200" y="463752"/>
            <a:ext cx="10515600" cy="4351338"/>
          </a:xfrm>
        </p:spPr>
        <p:txBody>
          <a:bodyPr>
            <a:normAutofit/>
          </a:bodyPr>
          <a:lstStyle/>
          <a:p>
            <a:pPr marL="0" indent="0">
              <a:buNone/>
            </a:pPr>
            <a:r>
              <a:rPr kumimoji="1" lang="en-US" altLang="ja-JP" sz="2600" dirty="0"/>
              <a:t>2.1:</a:t>
            </a:r>
            <a:r>
              <a:rPr kumimoji="1" lang="ja-JP" altLang="en-US" sz="2600"/>
              <a:t>アイテム領域抽出技術</a:t>
            </a:r>
            <a:endParaRPr kumimoji="1" lang="en-US" altLang="ja-JP" sz="2600" dirty="0"/>
          </a:p>
          <a:p>
            <a:pPr marL="0" indent="0">
              <a:buNone/>
            </a:pPr>
            <a:r>
              <a:rPr lang="ja-JP" altLang="en-US" sz="2600"/>
              <a:t>　前述の</a:t>
            </a:r>
            <a:r>
              <a:rPr lang="en-US" altLang="ja-JP" sz="2600" dirty="0"/>
              <a:t>Mask R-CNN</a:t>
            </a:r>
            <a:r>
              <a:rPr lang="ja-JP" altLang="en-US" sz="2600"/>
              <a:t>とは、深層畳み込み神経回路網ベースのインスタンスセグメンテーション技術である。本研究では、ファッション画像データベースである</a:t>
            </a:r>
            <a:r>
              <a:rPr lang="en-US" altLang="ja-JP" sz="2600" dirty="0" err="1"/>
              <a:t>Modanet</a:t>
            </a:r>
            <a:r>
              <a:rPr lang="ja-JP" altLang="en-US" sz="2600"/>
              <a:t>に基づいて学習した</a:t>
            </a:r>
            <a:r>
              <a:rPr lang="en-US" altLang="ja-JP" sz="2600" dirty="0"/>
              <a:t>Mask R-CNN</a:t>
            </a:r>
            <a:r>
              <a:rPr lang="ja-JP" altLang="en-US" sz="2600"/>
              <a:t>の学習済みパラメータを、サイト</a:t>
            </a:r>
            <a:r>
              <a:rPr lang="en-US" altLang="ja-JP" sz="2600" dirty="0"/>
              <a:t>[12]</a:t>
            </a:r>
            <a:r>
              <a:rPr lang="ja-JP" altLang="en-US" sz="2600"/>
              <a:t>から得て利用する。図</a:t>
            </a:r>
            <a:r>
              <a:rPr lang="en-US" altLang="ja-JP" sz="2600" dirty="0"/>
              <a:t>3.2</a:t>
            </a:r>
            <a:r>
              <a:rPr lang="ja-JP" altLang="en-US" sz="2600"/>
              <a:t>は、いくつかのコーディネート画像例に対し、</a:t>
            </a:r>
            <a:r>
              <a:rPr lang="en-US" altLang="ja-JP" sz="2600" dirty="0" err="1"/>
              <a:t>Modanet</a:t>
            </a:r>
            <a:r>
              <a:rPr lang="ja-JP" altLang="en-US" sz="2600"/>
              <a:t>によって学習済みのパラメータ</a:t>
            </a:r>
            <a:r>
              <a:rPr lang="en-US" altLang="ja-JP" sz="2600" dirty="0"/>
              <a:t>[12]</a:t>
            </a:r>
            <a:r>
              <a:rPr lang="ja-JP" altLang="en-US" sz="2600"/>
              <a:t>を用いた</a:t>
            </a:r>
            <a:r>
              <a:rPr lang="en" altLang="ja-JP" sz="2600" dirty="0"/>
              <a:t>Mask R-CNN</a:t>
            </a:r>
            <a:r>
              <a:rPr lang="ja-JP" altLang="en-US" sz="2600"/>
              <a:t>を適用して得た出力画像例を示している。</a:t>
            </a:r>
            <a:endParaRPr lang="en-US" altLang="ja-JP" sz="2600" dirty="0"/>
          </a:p>
        </p:txBody>
      </p:sp>
      <p:sp>
        <p:nvSpPr>
          <p:cNvPr id="6" name="スライド番号プレースホルダー 5">
            <a:extLst>
              <a:ext uri="{FF2B5EF4-FFF2-40B4-BE49-F238E27FC236}">
                <a16:creationId xmlns:a16="http://schemas.microsoft.com/office/drawing/2014/main" id="{DFCFC977-D119-A45B-EF20-A36EE8BFAA2A}"/>
              </a:ext>
            </a:extLst>
          </p:cNvPr>
          <p:cNvSpPr>
            <a:spLocks noGrp="1"/>
          </p:cNvSpPr>
          <p:nvPr>
            <p:ph type="sldNum" sz="quarter" idx="12"/>
          </p:nvPr>
        </p:nvSpPr>
        <p:spPr/>
        <p:txBody>
          <a:bodyPr/>
          <a:lstStyle/>
          <a:p>
            <a:fld id="{C0FC9EE6-BFAE-D140-98E4-91A27C8C012C}" type="slidenum">
              <a:rPr lang="ja-JP" altLang="en-US" smtClean="0"/>
              <a:pPr/>
              <a:t>16</a:t>
            </a:fld>
            <a:endParaRPr lang="ja-JP" altLang="en-US"/>
          </a:p>
        </p:txBody>
      </p:sp>
    </p:spTree>
    <p:extLst>
      <p:ext uri="{BB962C8B-B14F-4D97-AF65-F5344CB8AC3E}">
        <p14:creationId xmlns:p14="http://schemas.microsoft.com/office/powerpoint/2010/main" val="3847441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607C5BAA-075D-2EBF-EE35-8E7675949CF5}"/>
              </a:ext>
            </a:extLst>
          </p:cNvPr>
          <p:cNvSpPr>
            <a:spLocks noGrp="1"/>
          </p:cNvSpPr>
          <p:nvPr>
            <p:ph idx="1"/>
          </p:nvPr>
        </p:nvSpPr>
        <p:spPr>
          <a:xfrm>
            <a:off x="795670" y="1189535"/>
            <a:ext cx="10515600" cy="5103020"/>
          </a:xfrm>
        </p:spPr>
        <p:txBody>
          <a:bodyPr>
            <a:normAutofit/>
          </a:bodyPr>
          <a:lstStyle/>
          <a:p>
            <a:pPr marL="0" indent="0">
              <a:buNone/>
            </a:pPr>
            <a:r>
              <a:rPr kumimoji="1" lang="en-US" altLang="ja-JP" sz="2600" dirty="0"/>
              <a:t>2.2:</a:t>
            </a:r>
            <a:r>
              <a:rPr kumimoji="1" lang="ja-JP" altLang="en-US" sz="2600"/>
              <a:t>アイテム領域抽出技術を用いた信頼度ベクトル算出</a:t>
            </a:r>
            <a:endParaRPr kumimoji="1" lang="en-US" altLang="ja-JP" sz="2600" dirty="0"/>
          </a:p>
          <a:p>
            <a:pPr marL="0" indent="0">
              <a:buNone/>
            </a:pPr>
            <a:endParaRPr kumimoji="1" lang="en-US" altLang="ja-JP" sz="2600" dirty="0"/>
          </a:p>
          <a:p>
            <a:pPr marL="0" indent="0">
              <a:buNone/>
            </a:pPr>
            <a:r>
              <a:rPr lang="ja-JP" altLang="en-US" sz="2600"/>
              <a:t>　</a:t>
            </a:r>
            <a:r>
              <a:rPr lang="en-US" altLang="ja-JP" sz="2600" dirty="0" err="1"/>
              <a:t>Modanet</a:t>
            </a:r>
            <a:r>
              <a:rPr lang="ja-JP" altLang="en-US" sz="2600"/>
              <a:t>によって学習済みのパラメータを用いた</a:t>
            </a:r>
            <a:r>
              <a:rPr lang="en" altLang="ja-JP" sz="2600" dirty="0"/>
              <a:t>Mask R-CNN</a:t>
            </a:r>
            <a:r>
              <a:rPr lang="ja-JP" altLang="en-US" sz="2600"/>
              <a:t>により、計</a:t>
            </a:r>
            <a:r>
              <a:rPr lang="en-US" altLang="ja-JP" sz="2600" dirty="0"/>
              <a:t>13</a:t>
            </a:r>
            <a:r>
              <a:rPr lang="ja-JP" altLang="en-US" sz="2600"/>
              <a:t>種類のファッションアイテムの信頼度を抽出することができる。ただし、本改良方式では、コーディネートの印象に大きく影響するトップス、アウター、</a:t>
            </a:r>
            <a:r>
              <a:rPr kumimoji="1" lang="ja-JP" altLang="en-US" sz="2600"/>
              <a:t>ドレス</a:t>
            </a:r>
            <a:r>
              <a:rPr kumimoji="1" lang="en-US" altLang="ja-JP" sz="2600" dirty="0"/>
              <a:t>(</a:t>
            </a:r>
            <a:r>
              <a:rPr kumimoji="1" lang="ja-JP" altLang="en-US" sz="2600"/>
              <a:t>ワンピース</a:t>
            </a:r>
            <a:r>
              <a:rPr kumimoji="1" lang="en-US" altLang="ja-JP" sz="2600" dirty="0"/>
              <a:t>)</a:t>
            </a:r>
            <a:r>
              <a:rPr kumimoji="1" lang="ja-JP" altLang="en-US" sz="2600"/>
              <a:t>、パンツ、ショーツ、スカートの計</a:t>
            </a:r>
            <a:r>
              <a:rPr kumimoji="1" lang="en-US" altLang="ja-JP" sz="2600" dirty="0"/>
              <a:t>6</a:t>
            </a:r>
            <a:r>
              <a:rPr kumimoji="1" lang="ja-JP" altLang="en-US" sz="2600"/>
              <a:t>種類のアイテムに絞り、アイテムの特徴量として、</a:t>
            </a:r>
            <a:r>
              <a:rPr kumimoji="1" lang="en-US" altLang="ja-JP" sz="2600" dirty="0"/>
              <a:t>6</a:t>
            </a:r>
            <a:r>
              <a:rPr kumimoji="1" lang="ja-JP" altLang="en-US" sz="2600"/>
              <a:t>次元の信頼度ベクトルを算出している。なお、複数同一アイテムが検出された場合には最大の信頼度を用いる。また、アイテムが検出されなかった場合には信頼度は</a:t>
            </a:r>
            <a:r>
              <a:rPr kumimoji="1" lang="en-US" altLang="ja-JP" sz="2600" dirty="0"/>
              <a:t>0</a:t>
            </a:r>
            <a:r>
              <a:rPr lang="ja-JP" altLang="en-US" sz="2600"/>
              <a:t>と</a:t>
            </a:r>
            <a:r>
              <a:rPr kumimoji="1" lang="ja-JP" altLang="en-US" sz="2600"/>
              <a:t>している。</a:t>
            </a:r>
          </a:p>
        </p:txBody>
      </p:sp>
      <p:sp>
        <p:nvSpPr>
          <p:cNvPr id="4" name="スライド番号プレースホルダー 3">
            <a:extLst>
              <a:ext uri="{FF2B5EF4-FFF2-40B4-BE49-F238E27FC236}">
                <a16:creationId xmlns:a16="http://schemas.microsoft.com/office/drawing/2014/main" id="{9F3B5D5C-1AAE-2DA1-A7B5-4F7D4ACEE568}"/>
              </a:ext>
            </a:extLst>
          </p:cNvPr>
          <p:cNvSpPr>
            <a:spLocks noGrp="1"/>
          </p:cNvSpPr>
          <p:nvPr>
            <p:ph type="sldNum" sz="quarter" idx="12"/>
          </p:nvPr>
        </p:nvSpPr>
        <p:spPr/>
        <p:txBody>
          <a:bodyPr/>
          <a:lstStyle/>
          <a:p>
            <a:fld id="{C0FC9EE6-BFAE-D140-98E4-91A27C8C012C}" type="slidenum">
              <a:rPr lang="ja-JP" altLang="en-US" smtClean="0"/>
              <a:pPr/>
              <a:t>17</a:t>
            </a:fld>
            <a:endParaRPr lang="ja-JP" altLang="en-US"/>
          </a:p>
        </p:txBody>
      </p:sp>
    </p:spTree>
    <p:extLst>
      <p:ext uri="{BB962C8B-B14F-4D97-AF65-F5344CB8AC3E}">
        <p14:creationId xmlns:p14="http://schemas.microsoft.com/office/powerpoint/2010/main" val="8639084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descr="テーブル&#10;&#10;自動的に生成された説明">
            <a:extLst>
              <a:ext uri="{FF2B5EF4-FFF2-40B4-BE49-F238E27FC236}">
                <a16:creationId xmlns:a16="http://schemas.microsoft.com/office/drawing/2014/main" id="{F83E32E2-AF5B-4A83-02A8-EFFFC9328D9F}"/>
              </a:ext>
            </a:extLst>
          </p:cNvPr>
          <p:cNvPicPr>
            <a:picLocks noChangeAspect="1"/>
          </p:cNvPicPr>
          <p:nvPr/>
        </p:nvPicPr>
        <p:blipFill>
          <a:blip r:embed="rId2"/>
          <a:stretch>
            <a:fillRect/>
          </a:stretch>
        </p:blipFill>
        <p:spPr>
          <a:xfrm>
            <a:off x="838200" y="932268"/>
            <a:ext cx="10302381" cy="3756464"/>
          </a:xfrm>
          <a:prstGeom prst="rect">
            <a:avLst/>
          </a:prstGeom>
        </p:spPr>
      </p:pic>
      <p:sp>
        <p:nvSpPr>
          <p:cNvPr id="3" name="コンテンツ プレースホルダー 2">
            <a:extLst>
              <a:ext uri="{FF2B5EF4-FFF2-40B4-BE49-F238E27FC236}">
                <a16:creationId xmlns:a16="http://schemas.microsoft.com/office/drawing/2014/main" id="{E1D3E2EF-DB22-1F70-CA4B-35ED056AD743}"/>
              </a:ext>
            </a:extLst>
          </p:cNvPr>
          <p:cNvSpPr>
            <a:spLocks noGrp="1"/>
          </p:cNvSpPr>
          <p:nvPr>
            <p:ph idx="1"/>
          </p:nvPr>
        </p:nvSpPr>
        <p:spPr>
          <a:xfrm>
            <a:off x="838200" y="424842"/>
            <a:ext cx="10515600" cy="1014852"/>
          </a:xfrm>
        </p:spPr>
        <p:txBody>
          <a:bodyPr>
            <a:normAutofit/>
          </a:bodyPr>
          <a:lstStyle/>
          <a:p>
            <a:pPr marL="0" indent="0">
              <a:buNone/>
            </a:pPr>
            <a:r>
              <a:rPr kumimoji="1" lang="ja-JP" altLang="en-US" sz="2600"/>
              <a:t>表</a:t>
            </a:r>
            <a:r>
              <a:rPr kumimoji="1" lang="en-US" altLang="ja-JP" sz="2600" dirty="0"/>
              <a:t>3.1</a:t>
            </a:r>
            <a:r>
              <a:rPr kumimoji="1" lang="ja-JP" altLang="en-US" sz="2600"/>
              <a:t>は図</a:t>
            </a:r>
            <a:r>
              <a:rPr kumimoji="1" lang="en-US" altLang="ja-JP" sz="2600" dirty="0"/>
              <a:t>3.2</a:t>
            </a:r>
            <a:r>
              <a:rPr kumimoji="1" lang="ja-JP" altLang="en-US" sz="2600"/>
              <a:t>に示す出力画像例から算出した信頼度ベクトルの算出例である。</a:t>
            </a:r>
          </a:p>
        </p:txBody>
      </p:sp>
      <p:sp>
        <p:nvSpPr>
          <p:cNvPr id="7" name="テキスト ボックス 6">
            <a:extLst>
              <a:ext uri="{FF2B5EF4-FFF2-40B4-BE49-F238E27FC236}">
                <a16:creationId xmlns:a16="http://schemas.microsoft.com/office/drawing/2014/main" id="{A5773B5F-B128-D449-105E-0D918F4A6032}"/>
              </a:ext>
            </a:extLst>
          </p:cNvPr>
          <p:cNvSpPr txBox="1"/>
          <p:nvPr/>
        </p:nvSpPr>
        <p:spPr>
          <a:xfrm>
            <a:off x="838200" y="4863830"/>
            <a:ext cx="10515600" cy="892552"/>
          </a:xfrm>
          <a:prstGeom prst="rect">
            <a:avLst/>
          </a:prstGeom>
          <a:noFill/>
        </p:spPr>
        <p:txBody>
          <a:bodyPr wrap="square" rtlCol="0">
            <a:spAutoFit/>
          </a:bodyPr>
          <a:lstStyle/>
          <a:p>
            <a:r>
              <a:rPr kumimoji="1" lang="ja-JP" altLang="en-US" sz="2600">
                <a:latin typeface="Meiryo UI" panose="020B0604030504040204" pitchFamily="34" charset="-128"/>
                <a:ea typeface="Meiryo UI" panose="020B0604030504040204" pitchFamily="34" charset="-128"/>
              </a:rPr>
              <a:t>表を見ると、抽出されたアイテムの信頼度ベクトルが、大まかには適切に算出できていることが確認できる。</a:t>
            </a:r>
          </a:p>
        </p:txBody>
      </p:sp>
      <p:sp>
        <p:nvSpPr>
          <p:cNvPr id="8" name="スライド番号プレースホルダー 7">
            <a:extLst>
              <a:ext uri="{FF2B5EF4-FFF2-40B4-BE49-F238E27FC236}">
                <a16:creationId xmlns:a16="http://schemas.microsoft.com/office/drawing/2014/main" id="{3784DE06-E7A4-2C1A-873F-A67C6388D100}"/>
              </a:ext>
            </a:extLst>
          </p:cNvPr>
          <p:cNvSpPr>
            <a:spLocks noGrp="1"/>
          </p:cNvSpPr>
          <p:nvPr>
            <p:ph type="sldNum" sz="quarter" idx="12"/>
          </p:nvPr>
        </p:nvSpPr>
        <p:spPr/>
        <p:txBody>
          <a:bodyPr/>
          <a:lstStyle/>
          <a:p>
            <a:fld id="{C0FC9EE6-BFAE-D140-98E4-91A27C8C012C}" type="slidenum">
              <a:rPr lang="ja-JP" altLang="en-US" smtClean="0"/>
              <a:pPr/>
              <a:t>18</a:t>
            </a:fld>
            <a:endParaRPr lang="ja-JP" altLang="en-US"/>
          </a:p>
        </p:txBody>
      </p:sp>
    </p:spTree>
    <p:extLst>
      <p:ext uri="{BB962C8B-B14F-4D97-AF65-F5344CB8AC3E}">
        <p14:creationId xmlns:p14="http://schemas.microsoft.com/office/powerpoint/2010/main" val="38500919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6A328E37-1166-33B4-0C70-021F9C8B9AE7}"/>
                  </a:ext>
                </a:extLst>
              </p:cNvPr>
              <p:cNvSpPr>
                <a:spLocks noGrp="1"/>
              </p:cNvSpPr>
              <p:nvPr>
                <p:ph idx="1"/>
              </p:nvPr>
            </p:nvSpPr>
            <p:spPr>
              <a:xfrm>
                <a:off x="257175" y="228600"/>
                <a:ext cx="11677650" cy="6400800"/>
              </a:xfrm>
            </p:spPr>
            <p:txBody>
              <a:bodyPr>
                <a:noAutofit/>
              </a:bodyPr>
              <a:lstStyle/>
              <a:p>
                <a:pPr marL="0" indent="0">
                  <a:buNone/>
                </a:pPr>
                <a:r>
                  <a:rPr kumimoji="1" lang="en-US" altLang="ja-JP" sz="2600" dirty="0"/>
                  <a:t>2.3:</a:t>
                </a:r>
                <a:r>
                  <a:rPr kumimoji="1" lang="ja-JP" altLang="en-US" sz="2600"/>
                  <a:t>コーディネート画像間距離算出</a:t>
                </a:r>
                <a:endParaRPr kumimoji="1" lang="en-US" altLang="ja-JP" sz="2600" dirty="0"/>
              </a:p>
              <a:p>
                <a:pPr marL="0" indent="0">
                  <a:buNone/>
                </a:pPr>
                <a:r>
                  <a:rPr kumimoji="1" lang="ja-JP" altLang="en-US" sz="2600"/>
                  <a:t>　本改良方式の距離関数では、前述のアイテム信頼度ベクトルを用いた距離関数を使用する。具体的には、次式に示されるような各画像の信頼度ベクトルの差の</a:t>
                </a:r>
                <a:r>
                  <a:rPr kumimoji="1" lang="en-US" altLang="ja-JP" sz="2600" dirty="0"/>
                  <a:t>2</a:t>
                </a:r>
                <a:r>
                  <a:rPr kumimoji="1" lang="ja-JP" altLang="en-US" sz="2600"/>
                  <a:t>ノルムを距離関数とする。</a:t>
                </a:r>
                <a:endParaRPr kumimoji="1" lang="en-US" altLang="ja-JP" sz="2600" dirty="0"/>
              </a:p>
              <a:p>
                <a:pPr marL="0" indent="0">
                  <a:buNone/>
                </a:pPr>
                <a14:m>
                  <m:oMathPara xmlns:m="http://schemas.openxmlformats.org/officeDocument/2006/math">
                    <m:oMathParaPr>
                      <m:jc m:val="centerGroup"/>
                    </m:oMathParaPr>
                    <m:oMath xmlns:m="http://schemas.openxmlformats.org/officeDocument/2006/math">
                      <m:r>
                        <a:rPr kumimoji="1" lang="en-US" altLang="ja-JP" sz="2600" b="0" i="1" smtClean="0">
                          <a:latin typeface="Cambria Math" panose="02040503050406030204" pitchFamily="18" charset="0"/>
                        </a:rPr>
                        <m:t>𝑑</m:t>
                      </m:r>
                      <m:d>
                        <m:dPr>
                          <m:ctrlPr>
                            <a:rPr kumimoji="1" lang="en-US" altLang="ja-JP" sz="2600" b="0" i="1" smtClean="0">
                              <a:latin typeface="Cambria Math" panose="02040503050406030204" pitchFamily="18" charset="0"/>
                            </a:rPr>
                          </m:ctrlPr>
                        </m:dPr>
                        <m:e>
                          <m:r>
                            <a:rPr kumimoji="1" lang="en-US" altLang="ja-JP" sz="2600" b="0" i="1" smtClean="0">
                              <a:latin typeface="Cambria Math" panose="02040503050406030204" pitchFamily="18" charset="0"/>
                            </a:rPr>
                            <m:t>𝐴</m:t>
                          </m:r>
                          <m:r>
                            <a:rPr kumimoji="1" lang="en-US" altLang="ja-JP" sz="2600" b="0" i="1" smtClean="0">
                              <a:latin typeface="Cambria Math" panose="02040503050406030204" pitchFamily="18" charset="0"/>
                            </a:rPr>
                            <m:t>, </m:t>
                          </m:r>
                          <m:r>
                            <a:rPr kumimoji="1" lang="en-US" altLang="ja-JP" sz="2600" b="0" i="1" smtClean="0">
                              <a:latin typeface="Cambria Math" panose="02040503050406030204" pitchFamily="18" charset="0"/>
                            </a:rPr>
                            <m:t>𝐵</m:t>
                          </m:r>
                        </m:e>
                      </m:d>
                      <m:r>
                        <a:rPr kumimoji="1" lang="en-US" altLang="ja-JP" sz="2600" b="0" i="1" smtClean="0">
                          <a:latin typeface="Cambria Math" panose="02040503050406030204" pitchFamily="18" charset="0"/>
                        </a:rPr>
                        <m:t>= </m:t>
                      </m:r>
                      <m:sSub>
                        <m:sSubPr>
                          <m:ctrlPr>
                            <a:rPr kumimoji="1" lang="en-US" altLang="ja-JP" sz="2600" b="0" i="1" smtClean="0">
                              <a:latin typeface="Cambria Math" panose="02040503050406030204" pitchFamily="18" charset="0"/>
                            </a:rPr>
                          </m:ctrlPr>
                        </m:sSubPr>
                        <m:e>
                          <m:d>
                            <m:dPr>
                              <m:begChr m:val="‖"/>
                              <m:endChr m:val="‖"/>
                              <m:ctrlPr>
                                <a:rPr kumimoji="1" lang="en-US" altLang="ja-JP" sz="2600" b="0" i="1" smtClean="0">
                                  <a:latin typeface="Cambria Math" panose="02040503050406030204" pitchFamily="18" charset="0"/>
                                </a:rPr>
                              </m:ctrlPr>
                            </m:dPr>
                            <m:e>
                              <m:r>
                                <a:rPr kumimoji="1" lang="en-US" altLang="ja-JP" sz="2600" b="0" i="1" smtClean="0">
                                  <a:latin typeface="Cambria Math" panose="02040503050406030204" pitchFamily="18" charset="0"/>
                                </a:rPr>
                                <m:t>𝑠</m:t>
                              </m:r>
                              <m:r>
                                <a:rPr kumimoji="1" lang="en-US" altLang="ja-JP" sz="2600" b="0" i="1" smtClean="0">
                                  <a:latin typeface="Cambria Math" panose="02040503050406030204" pitchFamily="18" charset="0"/>
                                </a:rPr>
                                <m:t>−</m:t>
                              </m:r>
                              <m:r>
                                <a:rPr kumimoji="1" lang="en-US" altLang="ja-JP" sz="2600" b="0" i="1" smtClean="0">
                                  <a:latin typeface="Cambria Math" panose="02040503050406030204" pitchFamily="18" charset="0"/>
                                </a:rPr>
                                <m:t>𝑟</m:t>
                              </m:r>
                            </m:e>
                          </m:d>
                        </m:e>
                        <m:sub>
                          <m:r>
                            <a:rPr kumimoji="1" lang="en-US" altLang="ja-JP" sz="2600" b="0" i="1" smtClean="0">
                              <a:latin typeface="Cambria Math" panose="02040503050406030204" pitchFamily="18" charset="0"/>
                            </a:rPr>
                            <m:t>2</m:t>
                          </m:r>
                        </m:sub>
                      </m:sSub>
                      <m:r>
                        <a:rPr kumimoji="1" lang="en-US" altLang="ja-JP" sz="2600" b="0" i="1" smtClean="0">
                          <a:latin typeface="Cambria Math" panose="02040503050406030204" pitchFamily="18" charset="0"/>
                        </a:rPr>
                        <m:t>               (3.1)</m:t>
                      </m:r>
                    </m:oMath>
                  </m:oMathPara>
                </a14:m>
                <a:endParaRPr lang="en-US" altLang="ja-JP" sz="2600" dirty="0"/>
              </a:p>
              <a:p>
                <a:pPr marL="0" indent="0">
                  <a:buNone/>
                </a:pPr>
                <a:endParaRPr lang="en-US" altLang="ja-JP" sz="2600" dirty="0"/>
              </a:p>
              <a:p>
                <a:pPr marL="0" indent="0">
                  <a:buNone/>
                </a:pPr>
                <a:r>
                  <a:rPr lang="ja-JP" altLang="en-US" sz="2600"/>
                  <a:t>この距離関数を使うことで、アイテムの信頼度の不一致を距離として表すことができる。なお、𝐴</a:t>
                </a:r>
                <a:r>
                  <a:rPr lang="en-US" altLang="ja-JP" sz="2600" dirty="0"/>
                  <a:t>,𝐵</a:t>
                </a:r>
                <a:r>
                  <a:rPr lang="ja-JP" altLang="en-US" sz="2600"/>
                  <a:t>は</a:t>
                </a:r>
                <a:r>
                  <a:rPr lang="en-US" altLang="ja-JP" sz="2600" dirty="0"/>
                  <a:t>2</a:t>
                </a:r>
                <a:r>
                  <a:rPr lang="ja-JP" altLang="en-US" sz="2600"/>
                  <a:t>つのコーディネート画像を表し、</a:t>
                </a:r>
                <a14:m>
                  <m:oMath xmlns:m="http://schemas.openxmlformats.org/officeDocument/2006/math">
                    <m:r>
                      <a:rPr lang="en-US" altLang="ja-JP" sz="2600" b="0" i="1" smtClean="0">
                        <a:latin typeface="Cambria Math" panose="02040503050406030204" pitchFamily="18" charset="0"/>
                      </a:rPr>
                      <m:t>𝑠</m:t>
                    </m:r>
                    <m:r>
                      <a:rPr lang="en-US" altLang="ja-JP" sz="2600" b="0" i="1" smtClean="0">
                        <a:latin typeface="Cambria Math" panose="02040503050406030204" pitchFamily="18" charset="0"/>
                      </a:rPr>
                      <m:t>, </m:t>
                    </m:r>
                    <m:r>
                      <a:rPr lang="en-US" altLang="ja-JP" sz="2600" b="0" i="1" smtClean="0">
                        <a:latin typeface="Cambria Math" panose="02040503050406030204" pitchFamily="18" charset="0"/>
                      </a:rPr>
                      <m:t>𝑟</m:t>
                    </m:r>
                  </m:oMath>
                </a14:m>
                <a:r>
                  <a:rPr lang="ja-JP" altLang="en-US" sz="2600"/>
                  <a:t>は、コーディネート画像𝐴</a:t>
                </a:r>
                <a:r>
                  <a:rPr lang="en-US" altLang="ja-JP" sz="2600" dirty="0"/>
                  <a:t>,𝐵</a:t>
                </a:r>
                <a:r>
                  <a:rPr lang="ja-JP" altLang="en-US" sz="2600"/>
                  <a:t>におけるアイテムの信頼度ベクトルを表している。本改良方式では、従来方式でのコーディネート画像間の距離𝐷とこのアイテム領域抽出技術を用いた距離関数</a:t>
                </a:r>
                <a14:m>
                  <m:oMath xmlns:m="http://schemas.openxmlformats.org/officeDocument/2006/math">
                    <m:r>
                      <a:rPr lang="en-US" altLang="ja-JP" sz="2600" b="0" i="1" smtClean="0">
                        <a:latin typeface="Cambria Math" panose="02040503050406030204" pitchFamily="18" charset="0"/>
                      </a:rPr>
                      <m:t>𝑑</m:t>
                    </m:r>
                  </m:oMath>
                </a14:m>
                <a:r>
                  <a:rPr kumimoji="1" lang="ja-JP" altLang="en-US" sz="2600"/>
                  <a:t>を定数倍したものを足し合わせ、次式のような距離関数</a:t>
                </a:r>
                <a14:m>
                  <m:oMath xmlns:m="http://schemas.openxmlformats.org/officeDocument/2006/math">
                    <m:r>
                      <a:rPr kumimoji="1" lang="en-US" altLang="ja-JP" sz="2600" b="0" i="1" smtClean="0">
                        <a:latin typeface="Cambria Math" panose="02040503050406030204" pitchFamily="18" charset="0"/>
                      </a:rPr>
                      <m:t>𝐷</m:t>
                    </m:r>
                    <m:r>
                      <a:rPr kumimoji="1" lang="en-US" altLang="ja-JP" sz="2600" b="0" i="1" smtClean="0">
                        <a:latin typeface="Cambria Math" panose="02040503050406030204" pitchFamily="18" charset="0"/>
                      </a:rPr>
                      <m:t>′</m:t>
                    </m:r>
                  </m:oMath>
                </a14:m>
                <a:r>
                  <a:rPr kumimoji="1" lang="ja-JP" altLang="en-US" sz="2600" dirty="0"/>
                  <a:t>を</a:t>
                </a:r>
                <a:r>
                  <a:rPr kumimoji="1" lang="ja-JP" altLang="en-US" sz="2600"/>
                  <a:t>最終的な距離関数として用いることとしている。</a:t>
                </a:r>
                <a:endParaRPr kumimoji="1" lang="en-US" altLang="ja-JP" sz="2600" dirty="0"/>
              </a:p>
              <a:p>
                <a:pPr marL="0" indent="0">
                  <a:buNone/>
                </a:pPr>
                <a14:m>
                  <m:oMathPara xmlns:m="http://schemas.openxmlformats.org/officeDocument/2006/math">
                    <m:oMathParaPr>
                      <m:jc m:val="centerGroup"/>
                    </m:oMathParaPr>
                    <m:oMath xmlns:m="http://schemas.openxmlformats.org/officeDocument/2006/math">
                      <m:sSup>
                        <m:sSupPr>
                          <m:ctrlPr>
                            <a:rPr kumimoji="1" lang="en-US" altLang="ja-JP" sz="2600" b="0" i="1" smtClean="0">
                              <a:latin typeface="Cambria Math" panose="02040503050406030204" pitchFamily="18" charset="0"/>
                            </a:rPr>
                          </m:ctrlPr>
                        </m:sSupPr>
                        <m:e>
                          <m:r>
                            <a:rPr kumimoji="1" lang="en-US" altLang="ja-JP" sz="2600" b="0" i="1" smtClean="0">
                              <a:latin typeface="Cambria Math" panose="02040503050406030204" pitchFamily="18" charset="0"/>
                            </a:rPr>
                            <m:t>𝐷</m:t>
                          </m:r>
                        </m:e>
                        <m:sup>
                          <m:r>
                            <a:rPr kumimoji="1" lang="en-US" altLang="ja-JP" sz="2600" b="0" i="1" smtClean="0">
                              <a:latin typeface="Cambria Math" panose="02040503050406030204" pitchFamily="18" charset="0"/>
                            </a:rPr>
                            <m:t>′</m:t>
                          </m:r>
                        </m:sup>
                      </m:sSup>
                      <m:d>
                        <m:dPr>
                          <m:ctrlPr>
                            <a:rPr kumimoji="1" lang="en-US" altLang="ja-JP" sz="2600" b="0" i="1" smtClean="0">
                              <a:latin typeface="Cambria Math" panose="02040503050406030204" pitchFamily="18" charset="0"/>
                            </a:rPr>
                          </m:ctrlPr>
                        </m:dPr>
                        <m:e>
                          <m:r>
                            <a:rPr kumimoji="1" lang="en-US" altLang="ja-JP" sz="2600" b="0" i="1" smtClean="0">
                              <a:latin typeface="Cambria Math" panose="02040503050406030204" pitchFamily="18" charset="0"/>
                            </a:rPr>
                            <m:t>𝐴</m:t>
                          </m:r>
                          <m:r>
                            <a:rPr kumimoji="1" lang="en-US" altLang="ja-JP" sz="2600" b="0" i="1" smtClean="0">
                              <a:latin typeface="Cambria Math" panose="02040503050406030204" pitchFamily="18" charset="0"/>
                            </a:rPr>
                            <m:t>,</m:t>
                          </m:r>
                          <m:r>
                            <a:rPr kumimoji="1" lang="en-US" altLang="ja-JP" sz="2600" b="0" i="1" smtClean="0">
                              <a:latin typeface="Cambria Math" panose="02040503050406030204" pitchFamily="18" charset="0"/>
                            </a:rPr>
                            <m:t>𝐵</m:t>
                          </m:r>
                        </m:e>
                      </m:d>
                      <m:r>
                        <a:rPr kumimoji="1" lang="en-US" altLang="ja-JP" sz="2600" b="0" i="1" smtClean="0">
                          <a:latin typeface="Cambria Math" panose="02040503050406030204" pitchFamily="18" charset="0"/>
                        </a:rPr>
                        <m:t>=</m:t>
                      </m:r>
                      <m:r>
                        <a:rPr kumimoji="1" lang="en-US" altLang="ja-JP" sz="2600" b="0" i="1" smtClean="0">
                          <a:latin typeface="Cambria Math" panose="02040503050406030204" pitchFamily="18" charset="0"/>
                        </a:rPr>
                        <m:t>𝐷</m:t>
                      </m:r>
                      <m:d>
                        <m:dPr>
                          <m:ctrlPr>
                            <a:rPr kumimoji="1" lang="en-US" altLang="ja-JP" sz="2600" b="0" i="1" smtClean="0">
                              <a:latin typeface="Cambria Math" panose="02040503050406030204" pitchFamily="18" charset="0"/>
                            </a:rPr>
                          </m:ctrlPr>
                        </m:dPr>
                        <m:e>
                          <m:r>
                            <a:rPr kumimoji="1" lang="en-US" altLang="ja-JP" sz="2600" b="0" i="1" smtClean="0">
                              <a:latin typeface="Cambria Math" panose="02040503050406030204" pitchFamily="18" charset="0"/>
                            </a:rPr>
                            <m:t>𝐴</m:t>
                          </m:r>
                          <m:r>
                            <a:rPr kumimoji="1" lang="en-US" altLang="ja-JP" sz="2600" b="0" i="1" smtClean="0">
                              <a:latin typeface="Cambria Math" panose="02040503050406030204" pitchFamily="18" charset="0"/>
                            </a:rPr>
                            <m:t>, </m:t>
                          </m:r>
                          <m:r>
                            <a:rPr kumimoji="1" lang="en-US" altLang="ja-JP" sz="2600" b="0" i="1" smtClean="0">
                              <a:latin typeface="Cambria Math" panose="02040503050406030204" pitchFamily="18" charset="0"/>
                            </a:rPr>
                            <m:t>𝐵</m:t>
                          </m:r>
                        </m:e>
                      </m:d>
                      <m:r>
                        <a:rPr kumimoji="1" lang="en-US" altLang="ja-JP" sz="2600" b="0" i="1" smtClean="0">
                          <a:latin typeface="Cambria Math" panose="02040503050406030204" pitchFamily="18" charset="0"/>
                        </a:rPr>
                        <m:t>+</m:t>
                      </m:r>
                      <m:r>
                        <a:rPr kumimoji="1" lang="en-US" altLang="ja-JP" sz="2600" b="0" i="1" smtClean="0">
                          <a:latin typeface="Cambria Math" panose="02040503050406030204" pitchFamily="18" charset="0"/>
                          <a:ea typeface="Cambria Math" panose="02040503050406030204" pitchFamily="18" charset="0"/>
                        </a:rPr>
                        <m:t>𝛼</m:t>
                      </m:r>
                      <m:r>
                        <a:rPr kumimoji="1" lang="en-US" altLang="ja-JP" sz="2600" b="0" i="1" smtClean="0">
                          <a:latin typeface="Cambria Math" panose="02040503050406030204" pitchFamily="18" charset="0"/>
                          <a:ea typeface="Cambria Math" panose="02040503050406030204" pitchFamily="18" charset="0"/>
                        </a:rPr>
                        <m:t>𝑑</m:t>
                      </m:r>
                      <m:r>
                        <a:rPr kumimoji="1" lang="en-US" altLang="ja-JP" sz="2600" b="0" i="1" smtClean="0">
                          <a:latin typeface="Cambria Math" panose="02040503050406030204" pitchFamily="18" charset="0"/>
                          <a:ea typeface="Cambria Math" panose="02040503050406030204" pitchFamily="18" charset="0"/>
                        </a:rPr>
                        <m:t>(</m:t>
                      </m:r>
                      <m:r>
                        <a:rPr kumimoji="1" lang="en-US" altLang="ja-JP" sz="2600" b="0" i="1" smtClean="0">
                          <a:latin typeface="Cambria Math" panose="02040503050406030204" pitchFamily="18" charset="0"/>
                          <a:ea typeface="Cambria Math" panose="02040503050406030204" pitchFamily="18" charset="0"/>
                        </a:rPr>
                        <m:t>𝐴</m:t>
                      </m:r>
                      <m:r>
                        <a:rPr kumimoji="1" lang="en-US" altLang="ja-JP" sz="2600" b="0" i="1" smtClean="0">
                          <a:latin typeface="Cambria Math" panose="02040503050406030204" pitchFamily="18" charset="0"/>
                          <a:ea typeface="Cambria Math" panose="02040503050406030204" pitchFamily="18" charset="0"/>
                        </a:rPr>
                        <m:t>, </m:t>
                      </m:r>
                      <m:r>
                        <a:rPr kumimoji="1" lang="en-US" altLang="ja-JP" sz="2600" b="0" i="1" smtClean="0">
                          <a:latin typeface="Cambria Math" panose="02040503050406030204" pitchFamily="18" charset="0"/>
                          <a:ea typeface="Cambria Math" panose="02040503050406030204" pitchFamily="18" charset="0"/>
                        </a:rPr>
                        <m:t>𝐵</m:t>
                      </m:r>
                      <m:r>
                        <a:rPr kumimoji="1" lang="en-US" altLang="ja-JP" sz="2600" b="0" i="1" smtClean="0">
                          <a:latin typeface="Cambria Math" panose="02040503050406030204" pitchFamily="18" charset="0"/>
                          <a:ea typeface="Cambria Math" panose="02040503050406030204" pitchFamily="18" charset="0"/>
                        </a:rPr>
                        <m:t>)                 (3.2)</m:t>
                      </m:r>
                    </m:oMath>
                  </m:oMathPara>
                </a14:m>
                <a:endParaRPr lang="en-US" altLang="ja-JP" sz="2600" dirty="0"/>
              </a:p>
              <a:p>
                <a:pPr marL="0" indent="0">
                  <a:buNone/>
                </a:pPr>
                <a:endParaRPr lang="en-US" altLang="ja-JP" sz="2600" dirty="0"/>
              </a:p>
              <a:p>
                <a:pPr marL="0" indent="0">
                  <a:buNone/>
                </a:pPr>
                <a:r>
                  <a:rPr kumimoji="1" lang="ja-JP" altLang="en-US" sz="2600"/>
                  <a:t>なお、</a:t>
                </a:r>
                <a14:m>
                  <m:oMath xmlns:m="http://schemas.openxmlformats.org/officeDocument/2006/math">
                    <m:r>
                      <a:rPr kumimoji="1" lang="ja-JP" altLang="en-US" sz="2600" i="1" smtClean="0">
                        <a:latin typeface="Cambria Math" panose="02040503050406030204" pitchFamily="18" charset="0"/>
                      </a:rPr>
                      <m:t>𝛼</m:t>
                    </m:r>
                  </m:oMath>
                </a14:m>
                <a:r>
                  <a:rPr kumimoji="1" lang="ja-JP" altLang="en-US" sz="2600"/>
                  <a:t>はアイテムカテゴリに関する距離の重みを表しており、現段階では、予備実験の結果から</a:t>
                </a:r>
                <a14:m>
                  <m:oMath xmlns:m="http://schemas.openxmlformats.org/officeDocument/2006/math">
                    <m:r>
                      <a:rPr kumimoji="1" lang="en-US" altLang="ja-JP" sz="2600" b="0" i="1" smtClean="0">
                        <a:latin typeface="Cambria Math" panose="02040503050406030204" pitchFamily="18" charset="0"/>
                      </a:rPr>
                      <m:t>0.5</m:t>
                    </m:r>
                  </m:oMath>
                </a14:m>
                <a:r>
                  <a:rPr kumimoji="1" lang="ja-JP" altLang="en-US" sz="2600"/>
                  <a:t>と定めている。</a:t>
                </a:r>
                <a:endParaRPr kumimoji="1" lang="en-US" altLang="ja-JP" sz="2600" dirty="0"/>
              </a:p>
              <a:p>
                <a:pPr marL="0" indent="0">
                  <a:buNone/>
                </a:pPr>
                <a:endParaRPr kumimoji="1" lang="ja-JP" altLang="en-US" sz="2600"/>
              </a:p>
            </p:txBody>
          </p:sp>
        </mc:Choice>
        <mc:Fallback>
          <p:sp>
            <p:nvSpPr>
              <p:cNvPr id="3" name="コンテンツ プレースホルダー 2">
                <a:extLst>
                  <a:ext uri="{FF2B5EF4-FFF2-40B4-BE49-F238E27FC236}">
                    <a16:creationId xmlns:a16="http://schemas.microsoft.com/office/drawing/2014/main" id="{6A328E37-1166-33B4-0C70-021F9C8B9AE7}"/>
                  </a:ext>
                </a:extLst>
              </p:cNvPr>
              <p:cNvSpPr>
                <a:spLocks noGrp="1" noRot="1" noChangeAspect="1" noMove="1" noResize="1" noEditPoints="1" noAdjustHandles="1" noChangeArrowheads="1" noChangeShapeType="1" noTextEdit="1"/>
              </p:cNvSpPr>
              <p:nvPr>
                <p:ph idx="1"/>
              </p:nvPr>
            </p:nvSpPr>
            <p:spPr>
              <a:xfrm>
                <a:off x="257175" y="228600"/>
                <a:ext cx="11677650" cy="6400800"/>
              </a:xfrm>
              <a:blipFill>
                <a:blip r:embed="rId3"/>
                <a:stretch>
                  <a:fillRect l="-978" t="-1386" r="-652" b="-3168"/>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A4ACE9AD-C2BA-9226-DF65-4A7C57C6BD6D}"/>
              </a:ext>
            </a:extLst>
          </p:cNvPr>
          <p:cNvSpPr>
            <a:spLocks noGrp="1"/>
          </p:cNvSpPr>
          <p:nvPr>
            <p:ph type="sldNum" sz="quarter" idx="12"/>
          </p:nvPr>
        </p:nvSpPr>
        <p:spPr/>
        <p:txBody>
          <a:bodyPr/>
          <a:lstStyle/>
          <a:p>
            <a:fld id="{C0FC9EE6-BFAE-D140-98E4-91A27C8C012C}" type="slidenum">
              <a:rPr lang="ja-JP" altLang="en-US" smtClean="0"/>
              <a:pPr/>
              <a:t>19</a:t>
            </a:fld>
            <a:endParaRPr lang="ja-JP" altLang="en-US"/>
          </a:p>
        </p:txBody>
      </p:sp>
    </p:spTree>
    <p:extLst>
      <p:ext uri="{BB962C8B-B14F-4D97-AF65-F5344CB8AC3E}">
        <p14:creationId xmlns:p14="http://schemas.microsoft.com/office/powerpoint/2010/main" val="2079109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1689B9-4335-F42F-4F14-4FD155973D5A}"/>
              </a:ext>
            </a:extLst>
          </p:cNvPr>
          <p:cNvSpPr>
            <a:spLocks noGrp="1"/>
          </p:cNvSpPr>
          <p:nvPr>
            <p:ph type="title"/>
          </p:nvPr>
        </p:nvSpPr>
        <p:spPr/>
        <p:txBody>
          <a:bodyPr/>
          <a:lstStyle/>
          <a:p>
            <a:r>
              <a:rPr kumimoji="1" lang="ja-JP" altLang="en-US"/>
              <a:t>目次</a:t>
            </a:r>
          </a:p>
        </p:txBody>
      </p:sp>
      <p:sp>
        <p:nvSpPr>
          <p:cNvPr id="3" name="コンテンツ プレースホルダー 2">
            <a:extLst>
              <a:ext uri="{FF2B5EF4-FFF2-40B4-BE49-F238E27FC236}">
                <a16:creationId xmlns:a16="http://schemas.microsoft.com/office/drawing/2014/main" id="{6F119514-450D-BBD1-273B-23985D507644}"/>
              </a:ext>
            </a:extLst>
          </p:cNvPr>
          <p:cNvSpPr>
            <a:spLocks noGrp="1"/>
          </p:cNvSpPr>
          <p:nvPr>
            <p:ph idx="1"/>
          </p:nvPr>
        </p:nvSpPr>
        <p:spPr/>
        <p:txBody>
          <a:bodyPr/>
          <a:lstStyle/>
          <a:p>
            <a:r>
              <a:rPr kumimoji="1" lang="ja-JP" altLang="en-US"/>
              <a:t>背景</a:t>
            </a:r>
            <a:endParaRPr kumimoji="1" lang="en-US" altLang="ja-JP" dirty="0"/>
          </a:p>
          <a:p>
            <a:r>
              <a:rPr kumimoji="1" lang="ja-JP" altLang="en-US"/>
              <a:t>目的</a:t>
            </a:r>
            <a:endParaRPr lang="en-US" altLang="ja-JP" dirty="0"/>
          </a:p>
          <a:p>
            <a:r>
              <a:rPr lang="ja-JP" altLang="en-US"/>
              <a:t>従来方式</a:t>
            </a:r>
            <a:endParaRPr lang="en-US" altLang="ja-JP" dirty="0"/>
          </a:p>
          <a:p>
            <a:r>
              <a:rPr lang="ja-JP" altLang="en-US"/>
              <a:t>改良方式</a:t>
            </a:r>
            <a:endParaRPr lang="en-US" altLang="ja-JP" dirty="0"/>
          </a:p>
          <a:p>
            <a:r>
              <a:rPr lang="ja-JP" altLang="en-US"/>
              <a:t>検証実験</a:t>
            </a:r>
            <a:endParaRPr lang="en-US" altLang="ja-JP" dirty="0"/>
          </a:p>
          <a:p>
            <a:r>
              <a:rPr kumimoji="1" lang="ja-JP" altLang="en-US"/>
              <a:t>考察</a:t>
            </a:r>
            <a:endParaRPr kumimoji="1" lang="en-US" altLang="ja-JP" dirty="0"/>
          </a:p>
          <a:p>
            <a:r>
              <a:rPr lang="ja-JP" altLang="en-US"/>
              <a:t>結論</a:t>
            </a:r>
            <a:endParaRPr lang="en-US" altLang="ja-JP" dirty="0"/>
          </a:p>
          <a:p>
            <a:r>
              <a:rPr kumimoji="1" lang="ja-JP" altLang="en-US"/>
              <a:t>主な今後の課題</a:t>
            </a:r>
            <a:endParaRPr kumimoji="1"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E004A553-694D-5F88-8C84-80AB24A6CF43}"/>
              </a:ext>
            </a:extLst>
          </p:cNvPr>
          <p:cNvSpPr>
            <a:spLocks noGrp="1"/>
          </p:cNvSpPr>
          <p:nvPr>
            <p:ph type="sldNum" sz="quarter" idx="12"/>
          </p:nvPr>
        </p:nvSpPr>
        <p:spPr/>
        <p:txBody>
          <a:bodyPr/>
          <a:lstStyle/>
          <a:p>
            <a:fld id="{C0FC9EE6-BFAE-D140-98E4-91A27C8C012C}" type="slidenum">
              <a:rPr lang="ja-JP" altLang="en-US" smtClean="0"/>
              <a:pPr/>
              <a:t>2</a:t>
            </a:fld>
            <a:endParaRPr lang="ja-JP" altLang="en-US"/>
          </a:p>
        </p:txBody>
      </p:sp>
    </p:spTree>
    <p:extLst>
      <p:ext uri="{BB962C8B-B14F-4D97-AF65-F5344CB8AC3E}">
        <p14:creationId xmlns:p14="http://schemas.microsoft.com/office/powerpoint/2010/main" val="1653396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A7ECBC00-9ABF-DC32-FC1C-BA2925A6E656}"/>
              </a:ext>
            </a:extLst>
          </p:cNvPr>
          <p:cNvSpPr>
            <a:spLocks noGrp="1"/>
          </p:cNvSpPr>
          <p:nvPr>
            <p:ph idx="1"/>
          </p:nvPr>
        </p:nvSpPr>
        <p:spPr>
          <a:xfrm>
            <a:off x="838200" y="320675"/>
            <a:ext cx="10515600" cy="4351338"/>
          </a:xfrm>
        </p:spPr>
        <p:txBody>
          <a:bodyPr/>
          <a:lstStyle/>
          <a:p>
            <a:pPr marL="0" indent="0">
              <a:buNone/>
            </a:pPr>
            <a:r>
              <a:rPr kumimoji="1" lang="ja-JP" altLang="en-US"/>
              <a:t>表</a:t>
            </a:r>
            <a:r>
              <a:rPr kumimoji="1" lang="en-US" altLang="ja-JP" dirty="0"/>
              <a:t>3.2</a:t>
            </a:r>
            <a:r>
              <a:rPr kumimoji="1" lang="ja-JP" altLang="en-US"/>
              <a:t>には</a:t>
            </a:r>
            <a:r>
              <a:rPr lang="ja-JP" altLang="en-US"/>
              <a:t>、図</a:t>
            </a:r>
            <a:r>
              <a:rPr lang="en-US" altLang="ja-JP" dirty="0"/>
              <a:t>3.1</a:t>
            </a:r>
            <a:r>
              <a:rPr lang="ja-JP" altLang="en-US"/>
              <a:t>で示した従来方式での上位</a:t>
            </a:r>
            <a:r>
              <a:rPr lang="en-US" altLang="ja-JP" dirty="0"/>
              <a:t>5</a:t>
            </a:r>
            <a:r>
              <a:rPr lang="ja-JP" altLang="en-US"/>
              <a:t>位の類似コーディネート画像例に対して算出された各距離関数の値を示している。</a:t>
            </a:r>
            <a:endParaRPr lang="en-US" altLang="ja-JP" dirty="0"/>
          </a:p>
          <a:p>
            <a:pPr marL="0" indent="0">
              <a:buNone/>
            </a:pPr>
            <a:r>
              <a:rPr kumimoji="1" lang="ja-JP" altLang="en-US"/>
              <a:t>この表から、第</a:t>
            </a:r>
            <a:r>
              <a:rPr kumimoji="1" lang="en-US" altLang="ja-JP" dirty="0"/>
              <a:t>1</a:t>
            </a:r>
            <a:r>
              <a:rPr kumimoji="1" lang="ja-JP" altLang="en-US"/>
              <a:t>位と第</a:t>
            </a:r>
            <a:r>
              <a:rPr kumimoji="1" lang="en-US" altLang="ja-JP" dirty="0"/>
              <a:t>3</a:t>
            </a:r>
            <a:r>
              <a:rPr kumimoji="1" lang="ja-JP" altLang="en-US"/>
              <a:t>位のスカートを着用している類似コーディネート画像との距離が大幅に大きくなり、検索画像と同様にパンツを着用している第</a:t>
            </a:r>
            <a:r>
              <a:rPr kumimoji="1" lang="en-US" altLang="ja-JP" dirty="0"/>
              <a:t>2,4,5</a:t>
            </a:r>
            <a:r>
              <a:rPr lang="ja-JP" altLang="en-US"/>
              <a:t>位の類似コーディネート画像と検索画像との距離が小さくなっている。すなわち、</a:t>
            </a:r>
            <a:r>
              <a:rPr kumimoji="1" lang="ja-JP" altLang="en-US"/>
              <a:t>改良方式では従来方式の問題点が解消で</a:t>
            </a:r>
            <a:r>
              <a:rPr lang="ja-JP" altLang="en-US"/>
              <a:t>き</a:t>
            </a:r>
            <a:r>
              <a:rPr kumimoji="1" lang="ja-JP" altLang="en-US"/>
              <a:t>ていることがわかる。</a:t>
            </a:r>
          </a:p>
        </p:txBody>
      </p:sp>
      <p:pic>
        <p:nvPicPr>
          <p:cNvPr id="5" name="図 4" descr="テーブル&#10;&#10;自動的に生成された説明">
            <a:extLst>
              <a:ext uri="{FF2B5EF4-FFF2-40B4-BE49-F238E27FC236}">
                <a16:creationId xmlns:a16="http://schemas.microsoft.com/office/drawing/2014/main" id="{0D17AE41-2A99-33A1-1CDC-BE95DF2144FF}"/>
              </a:ext>
            </a:extLst>
          </p:cNvPr>
          <p:cNvPicPr>
            <a:picLocks noChangeAspect="1"/>
          </p:cNvPicPr>
          <p:nvPr/>
        </p:nvPicPr>
        <p:blipFill>
          <a:blip r:embed="rId2"/>
          <a:stretch>
            <a:fillRect/>
          </a:stretch>
        </p:blipFill>
        <p:spPr>
          <a:xfrm>
            <a:off x="508000" y="3429000"/>
            <a:ext cx="11176000" cy="2743200"/>
          </a:xfrm>
          <a:prstGeom prst="rect">
            <a:avLst/>
          </a:prstGeom>
        </p:spPr>
      </p:pic>
      <p:sp>
        <p:nvSpPr>
          <p:cNvPr id="6" name="スライド番号プレースホルダー 5">
            <a:extLst>
              <a:ext uri="{FF2B5EF4-FFF2-40B4-BE49-F238E27FC236}">
                <a16:creationId xmlns:a16="http://schemas.microsoft.com/office/drawing/2014/main" id="{DCEB4FE0-18FA-096D-314F-44EA3C28E761}"/>
              </a:ext>
            </a:extLst>
          </p:cNvPr>
          <p:cNvSpPr>
            <a:spLocks noGrp="1"/>
          </p:cNvSpPr>
          <p:nvPr>
            <p:ph type="sldNum" sz="quarter" idx="12"/>
          </p:nvPr>
        </p:nvSpPr>
        <p:spPr/>
        <p:txBody>
          <a:bodyPr/>
          <a:lstStyle/>
          <a:p>
            <a:fld id="{C0FC9EE6-BFAE-D140-98E4-91A27C8C012C}" type="slidenum">
              <a:rPr lang="ja-JP" altLang="en-US" smtClean="0"/>
              <a:pPr/>
              <a:t>20</a:t>
            </a:fld>
            <a:endParaRPr lang="ja-JP" altLang="en-US"/>
          </a:p>
        </p:txBody>
      </p:sp>
    </p:spTree>
    <p:extLst>
      <p:ext uri="{BB962C8B-B14F-4D97-AF65-F5344CB8AC3E}">
        <p14:creationId xmlns:p14="http://schemas.microsoft.com/office/powerpoint/2010/main" val="24622402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216DC4-6B69-0671-F162-FB186325621B}"/>
              </a:ext>
            </a:extLst>
          </p:cNvPr>
          <p:cNvSpPr>
            <a:spLocks noGrp="1"/>
          </p:cNvSpPr>
          <p:nvPr>
            <p:ph type="title"/>
          </p:nvPr>
        </p:nvSpPr>
        <p:spPr/>
        <p:txBody>
          <a:bodyPr/>
          <a:lstStyle/>
          <a:p>
            <a:r>
              <a:rPr lang="ja-JP" altLang="en-US"/>
              <a:t>検証実験</a:t>
            </a:r>
            <a:endParaRPr kumimoji="1" lang="ja-JP" altLang="en-US"/>
          </a:p>
        </p:txBody>
      </p:sp>
      <p:sp>
        <p:nvSpPr>
          <p:cNvPr id="3" name="コンテンツ プレースホルダー 2">
            <a:extLst>
              <a:ext uri="{FF2B5EF4-FFF2-40B4-BE49-F238E27FC236}">
                <a16:creationId xmlns:a16="http://schemas.microsoft.com/office/drawing/2014/main" id="{99ABE87B-E9A2-2366-3C13-7352679A9F99}"/>
              </a:ext>
            </a:extLst>
          </p:cNvPr>
          <p:cNvSpPr>
            <a:spLocks noGrp="1"/>
          </p:cNvSpPr>
          <p:nvPr>
            <p:ph idx="1"/>
          </p:nvPr>
        </p:nvSpPr>
        <p:spPr/>
        <p:txBody>
          <a:bodyPr>
            <a:normAutofit/>
          </a:bodyPr>
          <a:lstStyle/>
          <a:p>
            <a:pPr marL="0" indent="0">
              <a:buNone/>
            </a:pPr>
            <a:r>
              <a:rPr lang="en-US" altLang="ja-JP" sz="2600" dirty="0"/>
              <a:t>1.</a:t>
            </a:r>
            <a:r>
              <a:rPr lang="ja-JP" altLang="en-US" sz="2600"/>
              <a:t>実験方法</a:t>
            </a:r>
            <a:endParaRPr lang="en-US" altLang="ja-JP" sz="2600" dirty="0"/>
          </a:p>
          <a:p>
            <a:pPr marL="0" indent="0">
              <a:buNone/>
            </a:pPr>
            <a:r>
              <a:rPr kumimoji="1" lang="ja-JP" altLang="en-US" sz="2600"/>
              <a:t>　本実験で</a:t>
            </a:r>
            <a:r>
              <a:rPr lang="ja-JP" altLang="en-US" sz="2600"/>
              <a:t>は、先行研究にて使用された計</a:t>
            </a:r>
            <a:r>
              <a:rPr lang="en-US" altLang="ja-JP" sz="2600" dirty="0"/>
              <a:t>4,571</a:t>
            </a:r>
            <a:r>
              <a:rPr lang="ja-JP" altLang="en-US" sz="2600"/>
              <a:t>枚のコーディネート画像を使用する。これらのコーディネート画像は、</a:t>
            </a:r>
            <a:r>
              <a:rPr lang="en-US" altLang="ja-JP" sz="2600" dirty="0"/>
              <a:t>2019</a:t>
            </a:r>
            <a:r>
              <a:rPr lang="ja-JP" altLang="en-US" sz="2600"/>
              <a:t>年</a:t>
            </a:r>
            <a:r>
              <a:rPr lang="en-US" altLang="ja-JP" sz="2600" dirty="0"/>
              <a:t>12</a:t>
            </a:r>
            <a:r>
              <a:rPr lang="ja-JP" altLang="en-US" sz="2600"/>
              <a:t>月</a:t>
            </a:r>
            <a:r>
              <a:rPr lang="en-US" altLang="ja-JP" sz="2600" dirty="0"/>
              <a:t>10</a:t>
            </a:r>
            <a:r>
              <a:rPr lang="ja-JP" altLang="en-US" sz="2600"/>
              <a:t>日時点で収集されたものであり、その時点でコーディネートサイト</a:t>
            </a:r>
            <a:r>
              <a:rPr lang="en-US" altLang="ja-JP" sz="2600" dirty="0"/>
              <a:t>WEAR</a:t>
            </a:r>
            <a:r>
              <a:rPr lang="ja-JP" altLang="en-US" sz="2600"/>
              <a:t>に掲載されていた</a:t>
            </a:r>
            <a:r>
              <a:rPr lang="en-US" altLang="ja-JP" sz="2600" dirty="0"/>
              <a:t>4</a:t>
            </a:r>
            <a:r>
              <a:rPr lang="ja-JP" altLang="en-US" sz="2600"/>
              <a:t>年分の女性ユーザ月刊ランキング上位</a:t>
            </a:r>
            <a:r>
              <a:rPr lang="en-US" altLang="ja-JP" sz="2600" dirty="0"/>
              <a:t>100</a:t>
            </a:r>
            <a:r>
              <a:rPr lang="ja-JP" altLang="en-US" sz="2600"/>
              <a:t>位までのコーディネート画像となっている。</a:t>
            </a:r>
            <a:endParaRPr lang="en-US" altLang="ja-JP" sz="2600" dirty="0"/>
          </a:p>
          <a:p>
            <a:pPr marL="0" indent="0">
              <a:buNone/>
            </a:pPr>
            <a:r>
              <a:rPr lang="ja-JP" altLang="en-US" sz="2600"/>
              <a:t>　まず、このコーディネート画像から</a:t>
            </a:r>
            <a:r>
              <a:rPr lang="en-US" altLang="ja-JP" sz="2600" dirty="0"/>
              <a:t>10</a:t>
            </a:r>
            <a:r>
              <a:rPr lang="ja-JP" altLang="en-US" sz="2600"/>
              <a:t>枚の検索画像例を無作為に選択する。そして、選択された各検索画像例に対して、従来方式と改良方式の両方式での上位</a:t>
            </a:r>
            <a:r>
              <a:rPr lang="en-US" altLang="ja-JP" sz="2600" dirty="0"/>
              <a:t>5</a:t>
            </a:r>
            <a:r>
              <a:rPr lang="ja-JP" altLang="en-US" sz="2600"/>
              <a:t>位の類似コーディネート画像を算出し、両者を比較する。</a:t>
            </a:r>
            <a:endParaRPr kumimoji="1" lang="ja-JP" altLang="en-US" sz="2600"/>
          </a:p>
        </p:txBody>
      </p:sp>
      <p:sp>
        <p:nvSpPr>
          <p:cNvPr id="4" name="スライド番号プレースホルダー 3">
            <a:extLst>
              <a:ext uri="{FF2B5EF4-FFF2-40B4-BE49-F238E27FC236}">
                <a16:creationId xmlns:a16="http://schemas.microsoft.com/office/drawing/2014/main" id="{56D88900-B111-A2D8-3665-C21FB084C607}"/>
              </a:ext>
            </a:extLst>
          </p:cNvPr>
          <p:cNvSpPr>
            <a:spLocks noGrp="1"/>
          </p:cNvSpPr>
          <p:nvPr>
            <p:ph type="sldNum" sz="quarter" idx="12"/>
          </p:nvPr>
        </p:nvSpPr>
        <p:spPr/>
        <p:txBody>
          <a:bodyPr/>
          <a:lstStyle/>
          <a:p>
            <a:fld id="{C0FC9EE6-BFAE-D140-98E4-91A27C8C012C}" type="slidenum">
              <a:rPr lang="ja-JP" altLang="en-US" smtClean="0"/>
              <a:pPr/>
              <a:t>21</a:t>
            </a:fld>
            <a:endParaRPr lang="ja-JP" altLang="en-US"/>
          </a:p>
        </p:txBody>
      </p:sp>
    </p:spTree>
    <p:extLst>
      <p:ext uri="{BB962C8B-B14F-4D97-AF65-F5344CB8AC3E}">
        <p14:creationId xmlns:p14="http://schemas.microsoft.com/office/powerpoint/2010/main" val="18982508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BC89C94-260E-9F23-E1A7-A3C040A1016B}"/>
              </a:ext>
            </a:extLst>
          </p:cNvPr>
          <p:cNvSpPr>
            <a:spLocks noGrp="1"/>
          </p:cNvSpPr>
          <p:nvPr>
            <p:ph idx="1"/>
          </p:nvPr>
        </p:nvSpPr>
        <p:spPr>
          <a:xfrm>
            <a:off x="228600" y="342900"/>
            <a:ext cx="11125200" cy="5834063"/>
          </a:xfrm>
        </p:spPr>
        <p:txBody>
          <a:bodyPr>
            <a:normAutofit/>
          </a:bodyPr>
          <a:lstStyle/>
          <a:p>
            <a:pPr marL="0" indent="0">
              <a:buNone/>
            </a:pPr>
            <a:r>
              <a:rPr kumimoji="1" lang="en-US" altLang="ja-JP" sz="2600" dirty="0"/>
              <a:t>2:</a:t>
            </a:r>
            <a:r>
              <a:rPr kumimoji="1" lang="ja-JP" altLang="en-US" sz="2600"/>
              <a:t>実験結果</a:t>
            </a:r>
            <a:endParaRPr kumimoji="1" lang="en-US" altLang="ja-JP" sz="2600" dirty="0"/>
          </a:p>
          <a:p>
            <a:pPr marL="0" indent="0">
              <a:buNone/>
            </a:pPr>
            <a:r>
              <a:rPr lang="ja-JP" altLang="en-US" sz="2600"/>
              <a:t>　図</a:t>
            </a:r>
            <a:r>
              <a:rPr lang="en-US" altLang="ja-JP" sz="2600" dirty="0"/>
              <a:t>4.1</a:t>
            </a:r>
            <a:r>
              <a:rPr lang="ja-JP" altLang="en-US" sz="2600"/>
              <a:t>に</a:t>
            </a:r>
            <a:r>
              <a:rPr lang="en-US" altLang="ja-JP" sz="2600" dirty="0"/>
              <a:t>10</a:t>
            </a:r>
            <a:r>
              <a:rPr lang="ja-JP" altLang="en-US" sz="2600"/>
              <a:t>枚の検索画像例を示す。</a:t>
            </a:r>
            <a:endParaRPr lang="en-US" altLang="ja-JP" sz="2600" dirty="0"/>
          </a:p>
          <a:p>
            <a:pPr marL="0" indent="0">
              <a:buNone/>
            </a:pPr>
            <a:r>
              <a:rPr lang="ja-JP" altLang="en-US" sz="2600"/>
              <a:t>また、その後に各検索画像例と類似コーディネート画像の比較を示し、距離値などの情報を示す。今回は、検索画像例</a:t>
            </a:r>
            <a:r>
              <a:rPr lang="en-US" altLang="ja-JP" sz="2600" dirty="0"/>
              <a:t>2</a:t>
            </a:r>
            <a:r>
              <a:rPr lang="ja-JP" altLang="en-US" sz="2600"/>
              <a:t>のみの情報を示す。</a:t>
            </a:r>
            <a:endParaRPr lang="en-US" altLang="ja-JP" sz="2600" dirty="0"/>
          </a:p>
        </p:txBody>
      </p:sp>
      <p:pic>
        <p:nvPicPr>
          <p:cNvPr id="5" name="図 4">
            <a:extLst>
              <a:ext uri="{FF2B5EF4-FFF2-40B4-BE49-F238E27FC236}">
                <a16:creationId xmlns:a16="http://schemas.microsoft.com/office/drawing/2014/main" id="{82826448-7EEB-282A-91A2-C3E03C39D4F2}"/>
              </a:ext>
            </a:extLst>
          </p:cNvPr>
          <p:cNvPicPr>
            <a:picLocks noChangeAspect="1"/>
          </p:cNvPicPr>
          <p:nvPr/>
        </p:nvPicPr>
        <p:blipFill>
          <a:blip r:embed="rId2"/>
          <a:stretch>
            <a:fillRect/>
          </a:stretch>
        </p:blipFill>
        <p:spPr>
          <a:xfrm>
            <a:off x="2222500" y="2159000"/>
            <a:ext cx="7747000" cy="4535192"/>
          </a:xfrm>
          <a:prstGeom prst="rect">
            <a:avLst/>
          </a:prstGeom>
        </p:spPr>
      </p:pic>
      <p:sp>
        <p:nvSpPr>
          <p:cNvPr id="6" name="スライド番号プレースホルダー 5">
            <a:extLst>
              <a:ext uri="{FF2B5EF4-FFF2-40B4-BE49-F238E27FC236}">
                <a16:creationId xmlns:a16="http://schemas.microsoft.com/office/drawing/2014/main" id="{91EA5201-C4EC-151B-4565-A6AB31EE5131}"/>
              </a:ext>
            </a:extLst>
          </p:cNvPr>
          <p:cNvSpPr>
            <a:spLocks noGrp="1"/>
          </p:cNvSpPr>
          <p:nvPr>
            <p:ph type="sldNum" sz="quarter" idx="12"/>
          </p:nvPr>
        </p:nvSpPr>
        <p:spPr/>
        <p:txBody>
          <a:bodyPr/>
          <a:lstStyle/>
          <a:p>
            <a:fld id="{C0FC9EE6-BFAE-D140-98E4-91A27C8C012C}" type="slidenum">
              <a:rPr lang="ja-JP" altLang="en-US" smtClean="0"/>
              <a:pPr/>
              <a:t>22</a:t>
            </a:fld>
            <a:endParaRPr lang="ja-JP" altLang="en-US"/>
          </a:p>
        </p:txBody>
      </p:sp>
    </p:spTree>
    <p:extLst>
      <p:ext uri="{BB962C8B-B14F-4D97-AF65-F5344CB8AC3E}">
        <p14:creationId xmlns:p14="http://schemas.microsoft.com/office/powerpoint/2010/main" val="24382394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コンテンツ プレースホルダー 4" descr="男性の写真のコラージュ&#10;&#10;中程度の精度で自動的に生成された説明">
            <a:extLst>
              <a:ext uri="{FF2B5EF4-FFF2-40B4-BE49-F238E27FC236}">
                <a16:creationId xmlns:a16="http://schemas.microsoft.com/office/drawing/2014/main" id="{4B2ADA7A-0310-1DB4-E777-F347AF3E5B36}"/>
              </a:ext>
            </a:extLst>
          </p:cNvPr>
          <p:cNvPicPr>
            <a:picLocks noGrp="1" noChangeAspect="1"/>
          </p:cNvPicPr>
          <p:nvPr>
            <p:ph idx="1"/>
          </p:nvPr>
        </p:nvPicPr>
        <p:blipFill>
          <a:blip r:embed="rId3"/>
          <a:stretch>
            <a:fillRect/>
          </a:stretch>
        </p:blipFill>
        <p:spPr>
          <a:xfrm>
            <a:off x="0" y="1253331"/>
            <a:ext cx="6703072" cy="4351338"/>
          </a:xfrm>
        </p:spPr>
      </p:pic>
      <p:pic>
        <p:nvPicPr>
          <p:cNvPr id="7" name="図 6" descr="テーブル&#10;&#10;自動的に生成された説明">
            <a:extLst>
              <a:ext uri="{FF2B5EF4-FFF2-40B4-BE49-F238E27FC236}">
                <a16:creationId xmlns:a16="http://schemas.microsoft.com/office/drawing/2014/main" id="{9DAFC631-C535-9456-08BB-A79960F217FE}"/>
              </a:ext>
            </a:extLst>
          </p:cNvPr>
          <p:cNvPicPr>
            <a:picLocks noChangeAspect="1"/>
          </p:cNvPicPr>
          <p:nvPr/>
        </p:nvPicPr>
        <p:blipFill>
          <a:blip r:embed="rId4"/>
          <a:stretch>
            <a:fillRect/>
          </a:stretch>
        </p:blipFill>
        <p:spPr>
          <a:xfrm>
            <a:off x="6603725" y="1253331"/>
            <a:ext cx="5588275" cy="4122498"/>
          </a:xfrm>
          <a:prstGeom prst="rect">
            <a:avLst/>
          </a:prstGeom>
        </p:spPr>
      </p:pic>
      <p:sp>
        <p:nvSpPr>
          <p:cNvPr id="8" name="テキスト ボックス 7">
            <a:extLst>
              <a:ext uri="{FF2B5EF4-FFF2-40B4-BE49-F238E27FC236}">
                <a16:creationId xmlns:a16="http://schemas.microsoft.com/office/drawing/2014/main" id="{DC919AE3-F1BA-9F31-D64C-744E7DBA9DAD}"/>
              </a:ext>
            </a:extLst>
          </p:cNvPr>
          <p:cNvSpPr txBox="1"/>
          <p:nvPr/>
        </p:nvSpPr>
        <p:spPr>
          <a:xfrm>
            <a:off x="7503090" y="2329841"/>
            <a:ext cx="184731" cy="369332"/>
          </a:xfrm>
          <a:prstGeom prst="rect">
            <a:avLst/>
          </a:prstGeom>
          <a:noFill/>
        </p:spPr>
        <p:txBody>
          <a:bodyPr wrap="none" rtlCol="0">
            <a:spAutoFit/>
          </a:bodyPr>
          <a:lstStyle/>
          <a:p>
            <a:endParaRPr kumimoji="1" lang="ja-JP" altLang="en-US"/>
          </a:p>
        </p:txBody>
      </p:sp>
      <p:sp>
        <p:nvSpPr>
          <p:cNvPr id="9" name="スライド番号プレースホルダー 8">
            <a:extLst>
              <a:ext uri="{FF2B5EF4-FFF2-40B4-BE49-F238E27FC236}">
                <a16:creationId xmlns:a16="http://schemas.microsoft.com/office/drawing/2014/main" id="{FF3DC70B-278E-FFFC-A81B-4B60750B788A}"/>
              </a:ext>
            </a:extLst>
          </p:cNvPr>
          <p:cNvSpPr>
            <a:spLocks noGrp="1"/>
          </p:cNvSpPr>
          <p:nvPr>
            <p:ph type="sldNum" sz="quarter" idx="12"/>
          </p:nvPr>
        </p:nvSpPr>
        <p:spPr/>
        <p:txBody>
          <a:bodyPr/>
          <a:lstStyle/>
          <a:p>
            <a:fld id="{C0FC9EE6-BFAE-D140-98E4-91A27C8C012C}" type="slidenum">
              <a:rPr lang="ja-JP" altLang="en-US" smtClean="0"/>
              <a:pPr/>
              <a:t>23</a:t>
            </a:fld>
            <a:endParaRPr lang="ja-JP" altLang="en-US"/>
          </a:p>
        </p:txBody>
      </p:sp>
    </p:spTree>
    <p:extLst>
      <p:ext uri="{BB962C8B-B14F-4D97-AF65-F5344CB8AC3E}">
        <p14:creationId xmlns:p14="http://schemas.microsoft.com/office/powerpoint/2010/main" val="37650421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descr="グラフ, ヒストグラム&#10;&#10;自動的に生成された説明">
            <a:extLst>
              <a:ext uri="{FF2B5EF4-FFF2-40B4-BE49-F238E27FC236}">
                <a16:creationId xmlns:a16="http://schemas.microsoft.com/office/drawing/2014/main" id="{FC834487-382D-4F0A-6C71-848286AEE4E1}"/>
              </a:ext>
            </a:extLst>
          </p:cNvPr>
          <p:cNvPicPr>
            <a:picLocks noChangeAspect="1"/>
          </p:cNvPicPr>
          <p:nvPr/>
        </p:nvPicPr>
        <p:blipFill>
          <a:blip r:embed="rId2"/>
          <a:stretch>
            <a:fillRect/>
          </a:stretch>
        </p:blipFill>
        <p:spPr>
          <a:xfrm>
            <a:off x="5807861" y="987425"/>
            <a:ext cx="4922854" cy="4873625"/>
          </a:xfrm>
          <a:prstGeom prst="rect">
            <a:avLst/>
          </a:prstGeom>
          <a:noFill/>
        </p:spPr>
      </p:pic>
      <p:sp>
        <p:nvSpPr>
          <p:cNvPr id="3" name="コンテンツ プレースホルダー 2">
            <a:extLst>
              <a:ext uri="{FF2B5EF4-FFF2-40B4-BE49-F238E27FC236}">
                <a16:creationId xmlns:a16="http://schemas.microsoft.com/office/drawing/2014/main" id="{CC6E7BAD-2FEF-5F4F-7474-3E4509F9E4FE}"/>
              </a:ext>
            </a:extLst>
          </p:cNvPr>
          <p:cNvSpPr>
            <a:spLocks noGrp="1"/>
          </p:cNvSpPr>
          <p:nvPr>
            <p:ph type="body" sz="half" idx="2"/>
          </p:nvPr>
        </p:nvSpPr>
        <p:spPr>
          <a:xfrm>
            <a:off x="240238" y="1258014"/>
            <a:ext cx="5313406" cy="4603036"/>
          </a:xfrm>
        </p:spPr>
        <p:txBody>
          <a:bodyPr>
            <a:normAutofit/>
          </a:bodyPr>
          <a:lstStyle/>
          <a:p>
            <a:pPr marL="0" indent="0">
              <a:buNone/>
            </a:pPr>
            <a:r>
              <a:rPr kumimoji="1" lang="ja-JP" altLang="en-US" sz="2600"/>
              <a:t>次に、アンケートを用いた比較評価の結果について示す。なお、アンケートの回答者は</a:t>
            </a:r>
            <a:r>
              <a:rPr kumimoji="1" lang="en-US" altLang="ja-JP" sz="2600" dirty="0"/>
              <a:t>16</a:t>
            </a:r>
            <a:r>
              <a:rPr kumimoji="1" lang="ja-JP" altLang="en-US" sz="2600"/>
              <a:t>歳から</a:t>
            </a:r>
            <a:r>
              <a:rPr kumimoji="1" lang="en-US" altLang="ja-JP" sz="2600" dirty="0"/>
              <a:t>28</a:t>
            </a:r>
            <a:r>
              <a:rPr kumimoji="1" lang="ja-JP" altLang="en-US" sz="2600"/>
              <a:t>歳までの</a:t>
            </a:r>
            <a:r>
              <a:rPr kumimoji="1" lang="en-US" altLang="ja-JP" sz="2600" dirty="0"/>
              <a:t>30</a:t>
            </a:r>
            <a:r>
              <a:rPr kumimoji="1" lang="ja-JP" altLang="en-US" sz="2600"/>
              <a:t>名であり、男性</a:t>
            </a:r>
            <a:r>
              <a:rPr kumimoji="1" lang="en-US" altLang="ja-JP" sz="2600" dirty="0"/>
              <a:t>36.7%, </a:t>
            </a:r>
            <a:r>
              <a:rPr kumimoji="1" lang="ja-JP" altLang="en-US" sz="2600"/>
              <a:t>女性</a:t>
            </a:r>
            <a:r>
              <a:rPr kumimoji="1" lang="en-US" altLang="ja-JP" sz="2600" dirty="0"/>
              <a:t>63.3%</a:t>
            </a:r>
            <a:r>
              <a:rPr kumimoji="1" lang="ja-JP" altLang="en-US" sz="2600"/>
              <a:t>の男女比であった。</a:t>
            </a:r>
            <a:endParaRPr kumimoji="1" lang="en-US" altLang="ja-JP" sz="2600" dirty="0"/>
          </a:p>
          <a:p>
            <a:pPr marL="0" indent="0">
              <a:buNone/>
            </a:pPr>
            <a:r>
              <a:rPr lang="ja-JP" altLang="en-US" sz="2600"/>
              <a:t>双方の方式における得点分布を比べると、改良方式における得点分布の方が</a:t>
            </a:r>
            <a:r>
              <a:rPr lang="en-US" altLang="ja-JP" sz="2600" dirty="0"/>
              <a:t>1</a:t>
            </a:r>
            <a:r>
              <a:rPr lang="ja-JP" altLang="en-US" sz="2600"/>
              <a:t>点の度数が小さく、</a:t>
            </a:r>
            <a:r>
              <a:rPr lang="en-US" altLang="ja-JP" sz="2600" dirty="0"/>
              <a:t>5</a:t>
            </a:r>
            <a:r>
              <a:rPr lang="ja-JP" altLang="en-US" sz="2600"/>
              <a:t>点の度数が大きいことも確認できる。</a:t>
            </a:r>
            <a:endParaRPr kumimoji="1" lang="ja-JP" altLang="en-US" sz="2600"/>
          </a:p>
        </p:txBody>
      </p:sp>
      <p:sp>
        <p:nvSpPr>
          <p:cNvPr id="6" name="スライド番号プレースホルダー 5">
            <a:extLst>
              <a:ext uri="{FF2B5EF4-FFF2-40B4-BE49-F238E27FC236}">
                <a16:creationId xmlns:a16="http://schemas.microsoft.com/office/drawing/2014/main" id="{C5B0FE3D-EB61-44E6-D7F8-16092DD193CE}"/>
              </a:ext>
            </a:extLst>
          </p:cNvPr>
          <p:cNvSpPr>
            <a:spLocks noGrp="1"/>
          </p:cNvSpPr>
          <p:nvPr>
            <p:ph type="sldNum" sz="quarter" idx="12"/>
          </p:nvPr>
        </p:nvSpPr>
        <p:spPr/>
        <p:txBody>
          <a:bodyPr/>
          <a:lstStyle/>
          <a:p>
            <a:fld id="{C0FC9EE6-BFAE-D140-98E4-91A27C8C012C}" type="slidenum">
              <a:rPr lang="ja-JP" altLang="en-US" smtClean="0"/>
              <a:pPr/>
              <a:t>24</a:t>
            </a:fld>
            <a:endParaRPr lang="ja-JP" altLang="en-US"/>
          </a:p>
        </p:txBody>
      </p:sp>
    </p:spTree>
    <p:extLst>
      <p:ext uri="{BB962C8B-B14F-4D97-AF65-F5344CB8AC3E}">
        <p14:creationId xmlns:p14="http://schemas.microsoft.com/office/powerpoint/2010/main" val="24830526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descr="グラフ, ヒストグラム&#10;&#10;自動的に生成された説明">
            <a:extLst>
              <a:ext uri="{FF2B5EF4-FFF2-40B4-BE49-F238E27FC236}">
                <a16:creationId xmlns:a16="http://schemas.microsoft.com/office/drawing/2014/main" id="{2C340FDF-ECFB-F9A2-FD91-B15F5EAA3B98}"/>
              </a:ext>
            </a:extLst>
          </p:cNvPr>
          <p:cNvPicPr>
            <a:picLocks noChangeAspect="1"/>
          </p:cNvPicPr>
          <p:nvPr/>
        </p:nvPicPr>
        <p:blipFill>
          <a:blip r:embed="rId2"/>
          <a:stretch>
            <a:fillRect/>
          </a:stretch>
        </p:blipFill>
        <p:spPr>
          <a:xfrm>
            <a:off x="5515828" y="987425"/>
            <a:ext cx="5506920" cy="4873625"/>
          </a:xfrm>
          <a:prstGeom prst="rect">
            <a:avLst/>
          </a:prstGeom>
          <a:noFill/>
        </p:spPr>
      </p:pic>
      <p:sp>
        <p:nvSpPr>
          <p:cNvPr id="3" name="コンテンツ プレースホルダー 2">
            <a:extLst>
              <a:ext uri="{FF2B5EF4-FFF2-40B4-BE49-F238E27FC236}">
                <a16:creationId xmlns:a16="http://schemas.microsoft.com/office/drawing/2014/main" id="{85E89FB6-DB57-ABB4-BD03-CB01F8F1AC6C}"/>
              </a:ext>
            </a:extLst>
          </p:cNvPr>
          <p:cNvSpPr>
            <a:spLocks noGrp="1"/>
          </p:cNvSpPr>
          <p:nvPr>
            <p:ph type="body" sz="half" idx="2"/>
          </p:nvPr>
        </p:nvSpPr>
        <p:spPr>
          <a:xfrm>
            <a:off x="382772" y="995363"/>
            <a:ext cx="5133056" cy="4873625"/>
          </a:xfrm>
        </p:spPr>
        <p:txBody>
          <a:bodyPr anchor="ctr">
            <a:normAutofit/>
          </a:bodyPr>
          <a:lstStyle/>
          <a:p>
            <a:pPr marL="0" indent="0">
              <a:buNone/>
            </a:pPr>
            <a:r>
              <a:rPr kumimoji="1" lang="ja-JP" altLang="en-US" sz="2600"/>
              <a:t>次に上位</a:t>
            </a:r>
            <a:r>
              <a:rPr kumimoji="1" lang="en-US" altLang="ja-JP" sz="2600" dirty="0"/>
              <a:t>3</a:t>
            </a:r>
            <a:r>
              <a:rPr kumimoji="1" lang="ja-JP" altLang="en-US" sz="2600"/>
              <a:t>位コーディネート画像に絞った場合での両方式の検索画像例との類似性に関する得点分布を示す。</a:t>
            </a:r>
            <a:endParaRPr kumimoji="1" lang="en-US" altLang="ja-JP" sz="2600" dirty="0"/>
          </a:p>
          <a:p>
            <a:pPr marL="0" indent="0">
              <a:buNone/>
            </a:pPr>
            <a:r>
              <a:rPr lang="ja-JP" altLang="en-US" sz="2600"/>
              <a:t>改良方式では、唯一</a:t>
            </a:r>
            <a:r>
              <a:rPr lang="en-US" altLang="ja-JP" sz="2600" dirty="0"/>
              <a:t>5</a:t>
            </a:r>
            <a:r>
              <a:rPr lang="ja-JP" altLang="en-US" sz="2600"/>
              <a:t>点の度数が一番高い分布であることがわかる。</a:t>
            </a:r>
            <a:endParaRPr kumimoji="1" lang="ja-JP" altLang="en-US" sz="2600"/>
          </a:p>
        </p:txBody>
      </p:sp>
      <p:sp>
        <p:nvSpPr>
          <p:cNvPr id="6" name="スライド番号プレースホルダー 5">
            <a:extLst>
              <a:ext uri="{FF2B5EF4-FFF2-40B4-BE49-F238E27FC236}">
                <a16:creationId xmlns:a16="http://schemas.microsoft.com/office/drawing/2014/main" id="{5CE03565-FEB8-D576-1064-9F73057696FB}"/>
              </a:ext>
            </a:extLst>
          </p:cNvPr>
          <p:cNvSpPr>
            <a:spLocks noGrp="1"/>
          </p:cNvSpPr>
          <p:nvPr>
            <p:ph type="sldNum" sz="quarter" idx="12"/>
          </p:nvPr>
        </p:nvSpPr>
        <p:spPr/>
        <p:txBody>
          <a:bodyPr/>
          <a:lstStyle/>
          <a:p>
            <a:fld id="{C0FC9EE6-BFAE-D140-98E4-91A27C8C012C}" type="slidenum">
              <a:rPr lang="ja-JP" altLang="en-US" smtClean="0"/>
              <a:pPr/>
              <a:t>25</a:t>
            </a:fld>
            <a:endParaRPr lang="ja-JP" altLang="en-US"/>
          </a:p>
        </p:txBody>
      </p:sp>
    </p:spTree>
    <p:extLst>
      <p:ext uri="{BB962C8B-B14F-4D97-AF65-F5344CB8AC3E}">
        <p14:creationId xmlns:p14="http://schemas.microsoft.com/office/powerpoint/2010/main" val="15827107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05C97E82-CF03-7F41-DBAC-41E78C8E0341}"/>
                  </a:ext>
                </a:extLst>
              </p:cNvPr>
              <p:cNvSpPr>
                <a:spLocks noGrp="1"/>
              </p:cNvSpPr>
              <p:nvPr>
                <p:ph idx="1"/>
              </p:nvPr>
            </p:nvSpPr>
            <p:spPr>
              <a:xfrm>
                <a:off x="583019" y="975020"/>
                <a:ext cx="10515600" cy="4351338"/>
              </a:xfrm>
            </p:spPr>
            <p:txBody>
              <a:bodyPr>
                <a:normAutofit/>
              </a:bodyPr>
              <a:lstStyle/>
              <a:p>
                <a:pPr marL="0" indent="0">
                  <a:buNone/>
                </a:pPr>
                <a:r>
                  <a:rPr kumimoji="1" lang="ja-JP" altLang="en-US" sz="2600"/>
                  <a:t>これらの得点分布について、片側マン・ホイットニー</a:t>
                </a:r>
                <a14:m>
                  <m:oMath xmlns:m="http://schemas.openxmlformats.org/officeDocument/2006/math">
                    <m:r>
                      <a:rPr kumimoji="1" lang="en-US" altLang="ja-JP" sz="2600" b="0" i="1" smtClean="0">
                        <a:latin typeface="Cambria Math" panose="02040503050406030204" pitchFamily="18" charset="0"/>
                      </a:rPr>
                      <m:t>𝑈</m:t>
                    </m:r>
                  </m:oMath>
                </a14:m>
                <a:r>
                  <a:rPr kumimoji="1" lang="ja-JP" altLang="en-US" sz="2600"/>
                  <a:t>検定を実施した結果を以下に示す。</a:t>
                </a:r>
              </a:p>
            </p:txBody>
          </p:sp>
        </mc:Choice>
        <mc:Fallback>
          <p:sp>
            <p:nvSpPr>
              <p:cNvPr id="3" name="コンテンツ プレースホルダー 2">
                <a:extLst>
                  <a:ext uri="{FF2B5EF4-FFF2-40B4-BE49-F238E27FC236}">
                    <a16:creationId xmlns:a16="http://schemas.microsoft.com/office/drawing/2014/main" id="{05C97E82-CF03-7F41-DBAC-41E78C8E0341}"/>
                  </a:ext>
                </a:extLst>
              </p:cNvPr>
              <p:cNvSpPr>
                <a:spLocks noGrp="1" noRot="1" noChangeAspect="1" noMove="1" noResize="1" noEditPoints="1" noAdjustHandles="1" noChangeArrowheads="1" noChangeShapeType="1" noTextEdit="1"/>
              </p:cNvSpPr>
              <p:nvPr>
                <p:ph idx="1"/>
              </p:nvPr>
            </p:nvSpPr>
            <p:spPr>
              <a:xfrm>
                <a:off x="583019" y="975020"/>
                <a:ext cx="10515600" cy="4351338"/>
              </a:xfrm>
              <a:blipFill>
                <a:blip r:embed="rId2"/>
                <a:stretch>
                  <a:fillRect l="-1086" t="-1744"/>
                </a:stretch>
              </a:blipFill>
            </p:spPr>
            <p:txBody>
              <a:bodyPr/>
              <a:lstStyle/>
              <a:p>
                <a:r>
                  <a:rPr lang="ja-JP" altLang="en-US">
                    <a:noFill/>
                  </a:rPr>
                  <a:t> </a:t>
                </a:r>
              </a:p>
            </p:txBody>
          </p:sp>
        </mc:Fallback>
      </mc:AlternateContent>
      <p:pic>
        <p:nvPicPr>
          <p:cNvPr id="5" name="図 4" descr="テーブル&#10;&#10;自動的に生成された説明">
            <a:extLst>
              <a:ext uri="{FF2B5EF4-FFF2-40B4-BE49-F238E27FC236}">
                <a16:creationId xmlns:a16="http://schemas.microsoft.com/office/drawing/2014/main" id="{B48F81C9-BD9E-B2B0-0555-0B625CBEF60F}"/>
              </a:ext>
            </a:extLst>
          </p:cNvPr>
          <p:cNvPicPr>
            <a:picLocks noChangeAspect="1"/>
          </p:cNvPicPr>
          <p:nvPr/>
        </p:nvPicPr>
        <p:blipFill>
          <a:blip r:embed="rId3"/>
          <a:stretch>
            <a:fillRect/>
          </a:stretch>
        </p:blipFill>
        <p:spPr>
          <a:xfrm>
            <a:off x="2520950" y="1932892"/>
            <a:ext cx="7137400" cy="2019300"/>
          </a:xfrm>
          <a:prstGeom prst="rect">
            <a:avLst/>
          </a:prstGeom>
        </p:spPr>
      </p:pic>
      <p:pic>
        <p:nvPicPr>
          <p:cNvPr id="7" name="図 6" descr="テーブル&#10;&#10;自動的に生成された説明">
            <a:extLst>
              <a:ext uri="{FF2B5EF4-FFF2-40B4-BE49-F238E27FC236}">
                <a16:creationId xmlns:a16="http://schemas.microsoft.com/office/drawing/2014/main" id="{EECCE5CC-3ECD-BFAC-57F1-8A58A646BB7C}"/>
              </a:ext>
            </a:extLst>
          </p:cNvPr>
          <p:cNvPicPr>
            <a:picLocks noChangeAspect="1"/>
          </p:cNvPicPr>
          <p:nvPr/>
        </p:nvPicPr>
        <p:blipFill>
          <a:blip r:embed="rId4"/>
          <a:stretch>
            <a:fillRect/>
          </a:stretch>
        </p:blipFill>
        <p:spPr>
          <a:xfrm>
            <a:off x="2520950" y="4040732"/>
            <a:ext cx="7150100" cy="2019300"/>
          </a:xfrm>
          <a:prstGeom prst="rect">
            <a:avLst/>
          </a:prstGeom>
        </p:spPr>
      </p:pic>
      <p:sp>
        <p:nvSpPr>
          <p:cNvPr id="8" name="スライド番号プレースホルダー 7">
            <a:extLst>
              <a:ext uri="{FF2B5EF4-FFF2-40B4-BE49-F238E27FC236}">
                <a16:creationId xmlns:a16="http://schemas.microsoft.com/office/drawing/2014/main" id="{CA47DEDF-B5A2-106E-567F-A0330735C83C}"/>
              </a:ext>
            </a:extLst>
          </p:cNvPr>
          <p:cNvSpPr>
            <a:spLocks noGrp="1"/>
          </p:cNvSpPr>
          <p:nvPr>
            <p:ph type="sldNum" sz="quarter" idx="12"/>
          </p:nvPr>
        </p:nvSpPr>
        <p:spPr/>
        <p:txBody>
          <a:bodyPr/>
          <a:lstStyle/>
          <a:p>
            <a:fld id="{C0FC9EE6-BFAE-D140-98E4-91A27C8C012C}" type="slidenum">
              <a:rPr lang="ja-JP" altLang="en-US" smtClean="0"/>
              <a:pPr/>
              <a:t>26</a:t>
            </a:fld>
            <a:endParaRPr lang="ja-JP" altLang="en-US"/>
          </a:p>
        </p:txBody>
      </p:sp>
    </p:spTree>
    <p:extLst>
      <p:ext uri="{BB962C8B-B14F-4D97-AF65-F5344CB8AC3E}">
        <p14:creationId xmlns:p14="http://schemas.microsoft.com/office/powerpoint/2010/main" val="18298452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4F4236EA-534E-98A7-0C86-EC4AEB1B2BF3}"/>
                  </a:ext>
                </a:extLst>
              </p:cNvPr>
              <p:cNvSpPr>
                <a:spLocks noGrp="1"/>
              </p:cNvSpPr>
              <p:nvPr>
                <p:ph idx="1"/>
              </p:nvPr>
            </p:nvSpPr>
            <p:spPr/>
            <p:txBody>
              <a:bodyPr>
                <a:noAutofit/>
              </a:bodyPr>
              <a:lstStyle/>
              <a:p>
                <a:pPr marL="0" indent="0">
                  <a:buNone/>
                </a:pPr>
                <a:r>
                  <a:rPr kumimoji="1" lang="ja-JP" altLang="en-US" sz="2600"/>
                  <a:t>表</a:t>
                </a:r>
                <a:r>
                  <a:rPr kumimoji="1" lang="en-US" altLang="ja-JP" sz="2600" dirty="0"/>
                  <a:t>4.21</a:t>
                </a:r>
                <a:r>
                  <a:rPr kumimoji="1" lang="ja-JP" altLang="en-US" sz="2600"/>
                  <a:t>に関して、</a:t>
                </a:r>
                <a:r>
                  <a:rPr kumimoji="1" lang="en-US" altLang="ja-JP" sz="2600" dirty="0"/>
                  <a:t>p</a:t>
                </a:r>
                <a:r>
                  <a:rPr kumimoji="1" lang="ja-JP" altLang="en-US" sz="2600"/>
                  <a:t>値は約</a:t>
                </a:r>
                <a14:m>
                  <m:oMath xmlns:m="http://schemas.openxmlformats.org/officeDocument/2006/math">
                    <m:r>
                      <a:rPr kumimoji="1" lang="en-US" altLang="ja-JP" sz="2600" b="0" i="1" smtClean="0">
                        <a:latin typeface="Cambria Math" panose="02040503050406030204" pitchFamily="18" charset="0"/>
                      </a:rPr>
                      <m:t>6.06</m:t>
                    </m:r>
                    <m:r>
                      <a:rPr kumimoji="1" lang="en-US" altLang="ja-JP" sz="2600" b="0" i="1" smtClean="0">
                        <a:latin typeface="Cambria Math" panose="02040503050406030204" pitchFamily="18" charset="0"/>
                        <a:ea typeface="Cambria Math" panose="02040503050406030204" pitchFamily="18" charset="0"/>
                      </a:rPr>
                      <m:t>×</m:t>
                    </m:r>
                    <m:sSup>
                      <m:sSupPr>
                        <m:ctrlPr>
                          <a:rPr kumimoji="1" lang="en-US" altLang="ja-JP" sz="2600" b="0" i="1" smtClean="0">
                            <a:latin typeface="Cambria Math" panose="02040503050406030204" pitchFamily="18" charset="0"/>
                            <a:ea typeface="Cambria Math" panose="02040503050406030204" pitchFamily="18" charset="0"/>
                          </a:rPr>
                        </m:ctrlPr>
                      </m:sSupPr>
                      <m:e>
                        <m:r>
                          <a:rPr kumimoji="1" lang="en-US" altLang="ja-JP" sz="2600" b="0" i="1" smtClean="0">
                            <a:latin typeface="Cambria Math" panose="02040503050406030204" pitchFamily="18" charset="0"/>
                            <a:ea typeface="Cambria Math" panose="02040503050406030204" pitchFamily="18" charset="0"/>
                          </a:rPr>
                          <m:t>10</m:t>
                        </m:r>
                      </m:e>
                      <m:sup>
                        <m:r>
                          <a:rPr kumimoji="1" lang="en-US" altLang="ja-JP" sz="2600" b="0" i="1" smtClean="0">
                            <a:latin typeface="Cambria Math" panose="02040503050406030204" pitchFamily="18" charset="0"/>
                            <a:ea typeface="Cambria Math" panose="02040503050406030204" pitchFamily="18" charset="0"/>
                          </a:rPr>
                          <m:t>−2</m:t>
                        </m:r>
                      </m:sup>
                    </m:sSup>
                  </m:oMath>
                </a14:m>
                <a:r>
                  <a:rPr kumimoji="1" lang="ja-JP" altLang="en-US" sz="2600"/>
                  <a:t>となっている</a:t>
                </a:r>
                <a:r>
                  <a:rPr lang="ja-JP" altLang="en-US" sz="2600"/>
                  <a:t>。つまり、</a:t>
                </a:r>
                <a:r>
                  <a:rPr lang="ja-JP" altLang="en-US" sz="2600" u="sng"/>
                  <a:t>有意水準</a:t>
                </a:r>
                <a:r>
                  <a:rPr lang="en-US" altLang="ja-JP" sz="2600" u="sng" dirty="0"/>
                  <a:t>0.1</a:t>
                </a:r>
                <a:r>
                  <a:rPr lang="ja-JP" altLang="en-US" sz="2600" u="sng"/>
                  <a:t>とした場合</a:t>
                </a:r>
                <a:r>
                  <a:rPr lang="ja-JP" altLang="en-US" sz="2600"/>
                  <a:t>には、改良方式は従来方式を優越しているといえる。</a:t>
                </a:r>
                <a:endParaRPr lang="en-US" altLang="ja-JP" sz="2600" dirty="0"/>
              </a:p>
              <a:p>
                <a:pPr marL="0" indent="0">
                  <a:buNone/>
                </a:pPr>
                <a:endParaRPr kumimoji="1" lang="en-US" altLang="ja-JP" sz="2600" dirty="0"/>
              </a:p>
              <a:p>
                <a:pPr marL="0" indent="0">
                  <a:buNone/>
                </a:pPr>
                <a:r>
                  <a:rPr lang="ja-JP" altLang="en-US" sz="2600"/>
                  <a:t>表</a:t>
                </a:r>
                <a:r>
                  <a:rPr lang="en-US" altLang="ja-JP" sz="2600" dirty="0"/>
                  <a:t>4.22</a:t>
                </a:r>
                <a:r>
                  <a:rPr lang="ja-JP" altLang="en-US" sz="2600"/>
                  <a:t>に関して、</a:t>
                </a:r>
                <a:r>
                  <a:rPr lang="en-US" altLang="ja-JP" sz="2600" dirty="0"/>
                  <a:t>p</a:t>
                </a:r>
                <a:r>
                  <a:rPr lang="ja-JP" altLang="en-US" sz="2600"/>
                  <a:t>値は約</a:t>
                </a:r>
                <a14:m>
                  <m:oMath xmlns:m="http://schemas.openxmlformats.org/officeDocument/2006/math">
                    <m:r>
                      <a:rPr lang="en-US" altLang="ja-JP" sz="2600" b="0" i="1" smtClean="0">
                        <a:latin typeface="Cambria Math" panose="02040503050406030204" pitchFamily="18" charset="0"/>
                      </a:rPr>
                      <m:t>1.64</m:t>
                    </m:r>
                    <m:r>
                      <a:rPr lang="en-US" altLang="ja-JP" sz="2600" b="0" i="1" smtClean="0">
                        <a:latin typeface="Cambria Math" panose="02040503050406030204" pitchFamily="18" charset="0"/>
                        <a:ea typeface="Cambria Math" panose="02040503050406030204" pitchFamily="18" charset="0"/>
                      </a:rPr>
                      <m:t>×</m:t>
                    </m:r>
                    <m:sSup>
                      <m:sSupPr>
                        <m:ctrlPr>
                          <a:rPr lang="en-US" altLang="ja-JP" sz="2600" b="0" i="1" smtClean="0">
                            <a:latin typeface="Cambria Math" panose="02040503050406030204" pitchFamily="18" charset="0"/>
                            <a:ea typeface="Cambria Math" panose="02040503050406030204" pitchFamily="18" charset="0"/>
                          </a:rPr>
                        </m:ctrlPr>
                      </m:sSupPr>
                      <m:e>
                        <m:r>
                          <a:rPr lang="en-US" altLang="ja-JP" sz="2600" b="0" i="1" smtClean="0">
                            <a:latin typeface="Cambria Math" panose="02040503050406030204" pitchFamily="18" charset="0"/>
                            <a:ea typeface="Cambria Math" panose="02040503050406030204" pitchFamily="18" charset="0"/>
                          </a:rPr>
                          <m:t>10</m:t>
                        </m:r>
                      </m:e>
                      <m:sup>
                        <m:r>
                          <a:rPr lang="en-US" altLang="ja-JP" sz="2600" b="0" i="1" smtClean="0">
                            <a:latin typeface="Cambria Math" panose="02040503050406030204" pitchFamily="18" charset="0"/>
                            <a:ea typeface="Cambria Math" panose="02040503050406030204" pitchFamily="18" charset="0"/>
                          </a:rPr>
                          <m:t>−4</m:t>
                        </m:r>
                      </m:sup>
                    </m:sSup>
                  </m:oMath>
                </a14:m>
                <a:r>
                  <a:rPr kumimoji="1" lang="en-US" altLang="ja-JP" sz="2600" dirty="0"/>
                  <a:t> </a:t>
                </a:r>
                <a:r>
                  <a:rPr kumimoji="1" lang="ja-JP" altLang="en-US" sz="2600" dirty="0"/>
                  <a:t>と</a:t>
                </a:r>
                <a:r>
                  <a:rPr kumimoji="1" lang="ja-JP" altLang="en-US" sz="2600"/>
                  <a:t>なっている。つ</a:t>
                </a:r>
                <a:r>
                  <a:rPr lang="ja-JP" altLang="en-US" sz="2600"/>
                  <a:t>まり、上位</a:t>
                </a:r>
                <a:r>
                  <a:rPr lang="en-US" altLang="ja-JP" sz="2600" dirty="0"/>
                  <a:t>3</a:t>
                </a:r>
                <a:r>
                  <a:rPr lang="ja-JP" altLang="en-US" sz="2600"/>
                  <a:t>位のコーディネート画像に絞ると、より小さい</a:t>
                </a:r>
                <a:r>
                  <a:rPr lang="ja-JP" altLang="en-US" sz="2600" u="sng"/>
                  <a:t>有意水準</a:t>
                </a:r>
                <a:r>
                  <a:rPr lang="en-US" altLang="ja-JP" sz="2600" u="sng" dirty="0"/>
                  <a:t>0.01</a:t>
                </a:r>
                <a:r>
                  <a:rPr lang="ja-JP" altLang="en-US" sz="2600" u="sng"/>
                  <a:t>を用いた場合</a:t>
                </a:r>
                <a:r>
                  <a:rPr lang="ja-JP" altLang="en-US" sz="2600"/>
                  <a:t>でも、改良方式は従来方式を優越しているといえる。</a:t>
                </a:r>
                <a:endParaRPr kumimoji="1" lang="en-US" altLang="ja-JP" sz="2600" dirty="0"/>
              </a:p>
            </p:txBody>
          </p:sp>
        </mc:Choice>
        <mc:Fallback>
          <p:sp>
            <p:nvSpPr>
              <p:cNvPr id="3" name="コンテンツ プレースホルダー 2">
                <a:extLst>
                  <a:ext uri="{FF2B5EF4-FFF2-40B4-BE49-F238E27FC236}">
                    <a16:creationId xmlns:a16="http://schemas.microsoft.com/office/drawing/2014/main" id="{4F4236EA-534E-98A7-0C86-EC4AEB1B2BF3}"/>
                  </a:ext>
                </a:extLst>
              </p:cNvPr>
              <p:cNvSpPr>
                <a:spLocks noGrp="1" noRot="1" noChangeAspect="1" noMove="1" noResize="1" noEditPoints="1" noAdjustHandles="1" noChangeArrowheads="1" noChangeShapeType="1" noTextEdit="1"/>
              </p:cNvSpPr>
              <p:nvPr>
                <p:ph idx="1"/>
              </p:nvPr>
            </p:nvSpPr>
            <p:spPr>
              <a:blipFill>
                <a:blip r:embed="rId2"/>
                <a:stretch>
                  <a:fillRect l="-1086" t="-1453" r="-1930"/>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A46A0978-C552-B7F1-7AD9-FCC6F4B4124F}"/>
              </a:ext>
            </a:extLst>
          </p:cNvPr>
          <p:cNvSpPr>
            <a:spLocks noGrp="1"/>
          </p:cNvSpPr>
          <p:nvPr>
            <p:ph type="sldNum" sz="quarter" idx="12"/>
          </p:nvPr>
        </p:nvSpPr>
        <p:spPr/>
        <p:txBody>
          <a:bodyPr/>
          <a:lstStyle/>
          <a:p>
            <a:fld id="{C0FC9EE6-BFAE-D140-98E4-91A27C8C012C}" type="slidenum">
              <a:rPr lang="ja-JP" altLang="en-US" smtClean="0"/>
              <a:pPr/>
              <a:t>27</a:t>
            </a:fld>
            <a:endParaRPr lang="ja-JP" altLang="en-US"/>
          </a:p>
        </p:txBody>
      </p:sp>
    </p:spTree>
    <p:extLst>
      <p:ext uri="{BB962C8B-B14F-4D97-AF65-F5344CB8AC3E}">
        <p14:creationId xmlns:p14="http://schemas.microsoft.com/office/powerpoint/2010/main" val="25813944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C8C8105-CF05-8C55-4A10-911C915260F7}"/>
              </a:ext>
            </a:extLst>
          </p:cNvPr>
          <p:cNvSpPr>
            <a:spLocks noGrp="1"/>
          </p:cNvSpPr>
          <p:nvPr>
            <p:ph type="title"/>
          </p:nvPr>
        </p:nvSpPr>
        <p:spPr/>
        <p:txBody>
          <a:bodyPr/>
          <a:lstStyle/>
          <a:p>
            <a:r>
              <a:rPr kumimoji="1" lang="ja-JP" altLang="en-US"/>
              <a:t>考察</a:t>
            </a:r>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91C8BD72-89C6-A6EF-F3D9-7D333EA9176A}"/>
                  </a:ext>
                </a:extLst>
              </p:cNvPr>
              <p:cNvSpPr>
                <a:spLocks noGrp="1"/>
              </p:cNvSpPr>
              <p:nvPr>
                <p:ph idx="1"/>
              </p:nvPr>
            </p:nvSpPr>
            <p:spPr/>
            <p:txBody>
              <a:bodyPr>
                <a:normAutofit/>
              </a:bodyPr>
              <a:lstStyle/>
              <a:p>
                <a:pPr marL="0" indent="0">
                  <a:buNone/>
                </a:pPr>
                <a:r>
                  <a:rPr lang="ja-JP" altLang="en-US" sz="2600"/>
                  <a:t>実験結果から、従来方式よりも改良方式の方が、アイテムカテゴリが検索画像と一致する類似コーディネート画像が増えていることがわかる。</a:t>
                </a:r>
                <a:endParaRPr lang="en-US" altLang="ja-JP" sz="2600" dirty="0"/>
              </a:p>
              <a:p>
                <a:pPr marL="0" indent="0">
                  <a:buNone/>
                </a:pPr>
                <a:r>
                  <a:rPr kumimoji="1" lang="ja-JP" altLang="en-US" sz="2600"/>
                  <a:t>また、</a:t>
                </a:r>
                <a:r>
                  <a:rPr lang="ja-JP" altLang="en-US" sz="2600"/>
                  <a:t>片側マン・ホイットニー</a:t>
                </a:r>
                <a14:m>
                  <m:oMath xmlns:m="http://schemas.openxmlformats.org/officeDocument/2006/math">
                    <m:r>
                      <a:rPr lang="en-US" altLang="ja-JP" sz="2600" i="1">
                        <a:latin typeface="Cambria Math" panose="02040503050406030204" pitchFamily="18" charset="0"/>
                      </a:rPr>
                      <m:t>𝑈</m:t>
                    </m:r>
                  </m:oMath>
                </a14:m>
                <a:r>
                  <a:rPr lang="ja-JP" altLang="en-US" sz="2600"/>
                  <a:t>検定の結果から、上位</a:t>
                </a:r>
                <a:r>
                  <a:rPr lang="en-US" altLang="ja-JP" sz="2600" dirty="0"/>
                  <a:t>3</a:t>
                </a:r>
                <a:r>
                  <a:rPr lang="ja-JP" altLang="en-US" sz="2600"/>
                  <a:t>位の類似コーディネートに絞った得点分布に対して見ると、改良方式の従来方式に対しての</a:t>
                </a:r>
                <a:r>
                  <a:rPr lang="en-US" altLang="ja-JP" sz="2600" dirty="0"/>
                  <a:t>p</a:t>
                </a:r>
                <a:r>
                  <a:rPr lang="ja-JP" altLang="en-US" sz="2600"/>
                  <a:t>値は、有意水準</a:t>
                </a:r>
                <a:r>
                  <a:rPr lang="en-US" altLang="ja-JP" sz="2600" dirty="0"/>
                  <a:t>0.01</a:t>
                </a:r>
                <a:r>
                  <a:rPr lang="ja-JP" altLang="en-US" sz="2600"/>
                  <a:t>より大幅に小さな値となった。そのため、統計的にも、従来方式に対する改良方式の明らかな優越性を確認することができたといえる。</a:t>
                </a:r>
                <a:endParaRPr kumimoji="1" lang="ja-JP" altLang="en-US" sz="2600"/>
              </a:p>
            </p:txBody>
          </p:sp>
        </mc:Choice>
        <mc:Fallback>
          <p:sp>
            <p:nvSpPr>
              <p:cNvPr id="3" name="コンテンツ プレースホルダー 2">
                <a:extLst>
                  <a:ext uri="{FF2B5EF4-FFF2-40B4-BE49-F238E27FC236}">
                    <a16:creationId xmlns:a16="http://schemas.microsoft.com/office/drawing/2014/main" id="{91C8BD72-89C6-A6EF-F3D9-7D333EA9176A}"/>
                  </a:ext>
                </a:extLst>
              </p:cNvPr>
              <p:cNvSpPr>
                <a:spLocks noGrp="1" noRot="1" noChangeAspect="1" noMove="1" noResize="1" noEditPoints="1" noAdjustHandles="1" noChangeArrowheads="1" noChangeShapeType="1" noTextEdit="1"/>
              </p:cNvSpPr>
              <p:nvPr>
                <p:ph idx="1"/>
              </p:nvPr>
            </p:nvSpPr>
            <p:spPr>
              <a:blipFill>
                <a:blip r:embed="rId2"/>
                <a:stretch>
                  <a:fillRect l="-1086" t="-1744"/>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5746B4CD-F434-C1B0-D04E-C185388E747F}"/>
              </a:ext>
            </a:extLst>
          </p:cNvPr>
          <p:cNvSpPr>
            <a:spLocks noGrp="1"/>
          </p:cNvSpPr>
          <p:nvPr>
            <p:ph type="sldNum" sz="quarter" idx="12"/>
          </p:nvPr>
        </p:nvSpPr>
        <p:spPr/>
        <p:txBody>
          <a:bodyPr/>
          <a:lstStyle/>
          <a:p>
            <a:fld id="{C0FC9EE6-BFAE-D140-98E4-91A27C8C012C}" type="slidenum">
              <a:rPr lang="ja-JP" altLang="en-US" smtClean="0"/>
              <a:pPr/>
              <a:t>28</a:t>
            </a:fld>
            <a:endParaRPr lang="ja-JP" altLang="en-US"/>
          </a:p>
        </p:txBody>
      </p:sp>
    </p:spTree>
    <p:extLst>
      <p:ext uri="{BB962C8B-B14F-4D97-AF65-F5344CB8AC3E}">
        <p14:creationId xmlns:p14="http://schemas.microsoft.com/office/powerpoint/2010/main" val="27782987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05260496-2E79-7A6E-45DC-5D1093FB51C7}"/>
                  </a:ext>
                </a:extLst>
              </p:cNvPr>
              <p:cNvSpPr>
                <a:spLocks noGrp="1"/>
              </p:cNvSpPr>
              <p:nvPr>
                <p:ph idx="1"/>
              </p:nvPr>
            </p:nvSpPr>
            <p:spPr>
              <a:xfrm>
                <a:off x="684914" y="606332"/>
                <a:ext cx="10822172" cy="5645335"/>
              </a:xfrm>
            </p:spPr>
            <p:txBody>
              <a:bodyPr anchor="ctr">
                <a:normAutofit/>
              </a:bodyPr>
              <a:lstStyle/>
              <a:p>
                <a:pPr marL="0" indent="0">
                  <a:buNone/>
                </a:pPr>
                <a:r>
                  <a:rPr kumimoji="1" lang="ja-JP" altLang="en-US" sz="2600"/>
                  <a:t>しかし、いくつかの改善点も見つけることができる。例えば、従来手法よりも色味の遠い類似コーディネート画像が検索されてしまうこともあった。これは、アイテムカテゴリに対する特徴量の重みを決めるパラメータ</a:t>
                </a:r>
                <a14:m>
                  <m:oMath xmlns:m="http://schemas.openxmlformats.org/officeDocument/2006/math">
                    <m:r>
                      <a:rPr kumimoji="1" lang="ja-JP" altLang="en-US" sz="2600" i="1" smtClean="0">
                        <a:latin typeface="Cambria Math" panose="02040503050406030204" pitchFamily="18" charset="0"/>
                      </a:rPr>
                      <m:t>𝛼</m:t>
                    </m:r>
                  </m:oMath>
                </a14:m>
                <a:r>
                  <a:rPr kumimoji="1" lang="ja-JP" altLang="en-US" sz="2600"/>
                  <a:t>を調整することで、改善できる可能性がある。そのため、今後は再度</a:t>
                </a:r>
                <a14:m>
                  <m:oMath xmlns:m="http://schemas.openxmlformats.org/officeDocument/2006/math">
                    <m:r>
                      <a:rPr lang="ja-JP" altLang="en-US" sz="2600" i="1">
                        <a:latin typeface="Cambria Math" panose="02040503050406030204" pitchFamily="18" charset="0"/>
                      </a:rPr>
                      <m:t>𝛼</m:t>
                    </m:r>
                  </m:oMath>
                </a14:m>
                <a:r>
                  <a:rPr kumimoji="1" lang="ja-JP" altLang="en-US" sz="2600"/>
                  <a:t>の</a:t>
                </a:r>
                <a:r>
                  <a:rPr lang="ja-JP" altLang="en-US" sz="2600"/>
                  <a:t>値を検討する必要性がある。</a:t>
                </a:r>
                <a:endParaRPr lang="en-US" altLang="ja-JP" sz="2600" dirty="0"/>
              </a:p>
              <a:p>
                <a:pPr marL="0" indent="0">
                  <a:buNone/>
                </a:pPr>
                <a:endParaRPr lang="en-US" altLang="ja-JP" sz="2600" dirty="0"/>
              </a:p>
              <a:p>
                <a:pPr marL="0" indent="0">
                  <a:buNone/>
                </a:pPr>
                <a:r>
                  <a:rPr lang="ja-JP" altLang="en-US" sz="2600"/>
                  <a:t>また、検索画像例と違うアウターを着用した類似コーディネート画像が検索されていることもわかる。今回使用した</a:t>
                </a:r>
                <a:r>
                  <a:rPr lang="en" altLang="ja-JP" sz="2600" dirty="0"/>
                  <a:t>Mask R-CNN</a:t>
                </a:r>
                <a:r>
                  <a:rPr lang="ja-JP" altLang="en-US" sz="2600"/>
                  <a:t>のパラメータは、コートやその他の種別のアウターを区別することなく、単一のアウターというアイテムカテゴリで括った学習データであることが原因であると考えられる。そのため、今後はアウターをさらに細分化したデータにより学習したパラメータを利用することなどが求められる。</a:t>
                </a:r>
                <a:endParaRPr kumimoji="1" lang="en-US" altLang="ja-JP" sz="2600" dirty="0"/>
              </a:p>
            </p:txBody>
          </p:sp>
        </mc:Choice>
        <mc:Fallback>
          <p:sp>
            <p:nvSpPr>
              <p:cNvPr id="3" name="コンテンツ プレースホルダー 2">
                <a:extLst>
                  <a:ext uri="{FF2B5EF4-FFF2-40B4-BE49-F238E27FC236}">
                    <a16:creationId xmlns:a16="http://schemas.microsoft.com/office/drawing/2014/main" id="{05260496-2E79-7A6E-45DC-5D1093FB51C7}"/>
                  </a:ext>
                </a:extLst>
              </p:cNvPr>
              <p:cNvSpPr>
                <a:spLocks noGrp="1" noRot="1" noChangeAspect="1" noMove="1" noResize="1" noEditPoints="1" noAdjustHandles="1" noChangeArrowheads="1" noChangeShapeType="1" noTextEdit="1"/>
              </p:cNvSpPr>
              <p:nvPr>
                <p:ph idx="1"/>
              </p:nvPr>
            </p:nvSpPr>
            <p:spPr>
              <a:xfrm>
                <a:off x="684914" y="606332"/>
                <a:ext cx="10822172" cy="5645335"/>
              </a:xfrm>
              <a:blipFill>
                <a:blip r:embed="rId2"/>
                <a:stretch>
                  <a:fillRect l="-937" r="-468"/>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200C161A-618D-A6AE-22F7-6EA4FC90C97F}"/>
              </a:ext>
            </a:extLst>
          </p:cNvPr>
          <p:cNvSpPr>
            <a:spLocks noGrp="1"/>
          </p:cNvSpPr>
          <p:nvPr>
            <p:ph type="sldNum" sz="quarter" idx="12"/>
          </p:nvPr>
        </p:nvSpPr>
        <p:spPr/>
        <p:txBody>
          <a:bodyPr/>
          <a:lstStyle/>
          <a:p>
            <a:fld id="{C0FC9EE6-BFAE-D140-98E4-91A27C8C012C}" type="slidenum">
              <a:rPr lang="ja-JP" altLang="en-US" smtClean="0"/>
              <a:pPr/>
              <a:t>29</a:t>
            </a:fld>
            <a:endParaRPr lang="ja-JP" altLang="en-US"/>
          </a:p>
        </p:txBody>
      </p:sp>
    </p:spTree>
    <p:extLst>
      <p:ext uri="{BB962C8B-B14F-4D97-AF65-F5344CB8AC3E}">
        <p14:creationId xmlns:p14="http://schemas.microsoft.com/office/powerpoint/2010/main" val="592947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234629-46F4-05D6-758C-F4F3AF8FAE3A}"/>
              </a:ext>
            </a:extLst>
          </p:cNvPr>
          <p:cNvSpPr>
            <a:spLocks noGrp="1"/>
          </p:cNvSpPr>
          <p:nvPr>
            <p:ph type="title"/>
          </p:nvPr>
        </p:nvSpPr>
        <p:spPr/>
        <p:txBody>
          <a:bodyPr/>
          <a:lstStyle/>
          <a:p>
            <a:r>
              <a:rPr kumimoji="1" lang="ja-JP" altLang="en-US"/>
              <a:t>背景</a:t>
            </a:r>
          </a:p>
        </p:txBody>
      </p:sp>
      <p:sp>
        <p:nvSpPr>
          <p:cNvPr id="3" name="コンテンツ プレースホルダー 2">
            <a:extLst>
              <a:ext uri="{FF2B5EF4-FFF2-40B4-BE49-F238E27FC236}">
                <a16:creationId xmlns:a16="http://schemas.microsoft.com/office/drawing/2014/main" id="{3C6788AF-19D0-196E-11B4-AE37FFA8BDA5}"/>
              </a:ext>
            </a:extLst>
          </p:cNvPr>
          <p:cNvSpPr>
            <a:spLocks noGrp="1"/>
          </p:cNvSpPr>
          <p:nvPr>
            <p:ph idx="1"/>
          </p:nvPr>
        </p:nvSpPr>
        <p:spPr/>
        <p:txBody>
          <a:bodyPr>
            <a:normAutofit/>
          </a:bodyPr>
          <a:lstStyle/>
          <a:p>
            <a:pPr marL="0" indent="0">
              <a:buNone/>
            </a:pPr>
            <a:r>
              <a:rPr kumimoji="1" lang="ja-JP" altLang="en-US" sz="2600"/>
              <a:t>近年、様々なアパレル</a:t>
            </a:r>
            <a:r>
              <a:rPr kumimoji="1" lang="en-US" altLang="ja-JP" sz="2600" dirty="0"/>
              <a:t>EC</a:t>
            </a:r>
            <a:r>
              <a:rPr kumimoji="1" lang="ja-JP" altLang="en-US" sz="2600"/>
              <a:t>サイトが登場し、時間や場所を選ばずアイテムの購入が可能な反面、実際に試着・確認ができないため、イメージと異なったアイテムを注文してしまう恐れがある。これを改善するために、コーディネートサイトが登場し、そのユーザも増加してきている。</a:t>
            </a:r>
            <a:endParaRPr kumimoji="1" lang="en-US" altLang="ja-JP" sz="2600" dirty="0"/>
          </a:p>
          <a:p>
            <a:endParaRPr lang="en-US" altLang="ja-JP" sz="2600" dirty="0"/>
          </a:p>
          <a:p>
            <a:pPr marL="0" indent="0">
              <a:buNone/>
            </a:pPr>
            <a:r>
              <a:rPr kumimoji="1" lang="ja-JP" altLang="en-US" sz="2600"/>
              <a:t>ただし、その情報の多さから、不慣れなユーザにとって、自身に適したコーディネートを見つけることは必ずしも容易ではないという問題点があった。</a:t>
            </a:r>
          </a:p>
        </p:txBody>
      </p:sp>
      <p:sp>
        <p:nvSpPr>
          <p:cNvPr id="4" name="スライド番号プレースホルダー 3">
            <a:extLst>
              <a:ext uri="{FF2B5EF4-FFF2-40B4-BE49-F238E27FC236}">
                <a16:creationId xmlns:a16="http://schemas.microsoft.com/office/drawing/2014/main" id="{58C8E577-2F7F-CCC5-C766-AE44ED1953DB}"/>
              </a:ext>
            </a:extLst>
          </p:cNvPr>
          <p:cNvSpPr>
            <a:spLocks noGrp="1"/>
          </p:cNvSpPr>
          <p:nvPr>
            <p:ph type="sldNum" sz="quarter" idx="12"/>
          </p:nvPr>
        </p:nvSpPr>
        <p:spPr/>
        <p:txBody>
          <a:bodyPr/>
          <a:lstStyle/>
          <a:p>
            <a:fld id="{C0FC9EE6-BFAE-D140-98E4-91A27C8C012C}" type="slidenum">
              <a:rPr lang="ja-JP" altLang="en-US" smtClean="0"/>
              <a:pPr/>
              <a:t>3</a:t>
            </a:fld>
            <a:endParaRPr lang="ja-JP" altLang="en-US"/>
          </a:p>
        </p:txBody>
      </p:sp>
    </p:spTree>
    <p:extLst>
      <p:ext uri="{BB962C8B-B14F-4D97-AF65-F5344CB8AC3E}">
        <p14:creationId xmlns:p14="http://schemas.microsoft.com/office/powerpoint/2010/main" val="28933969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コンテンツ プレースホルダー 4" descr="グラフィカル ユーザー インターフェイス, タイムライン&#10;&#10;自動的に生成された説明">
            <a:extLst>
              <a:ext uri="{FF2B5EF4-FFF2-40B4-BE49-F238E27FC236}">
                <a16:creationId xmlns:a16="http://schemas.microsoft.com/office/drawing/2014/main" id="{69DB02A2-2B0F-993A-412A-9602E32DC13C}"/>
              </a:ext>
            </a:extLst>
          </p:cNvPr>
          <p:cNvPicPr>
            <a:picLocks noGrp="1" noChangeAspect="1"/>
          </p:cNvPicPr>
          <p:nvPr>
            <p:ph idx="1"/>
          </p:nvPr>
        </p:nvPicPr>
        <p:blipFill>
          <a:blip r:embed="rId2"/>
          <a:stretch>
            <a:fillRect/>
          </a:stretch>
        </p:blipFill>
        <p:spPr>
          <a:xfrm>
            <a:off x="0" y="122274"/>
            <a:ext cx="6143026" cy="3997842"/>
          </a:xfrm>
        </p:spPr>
      </p:pic>
      <p:pic>
        <p:nvPicPr>
          <p:cNvPr id="7" name="図 6" descr="グラフィカル ユーザー インターフェイス&#10;&#10;自動的に生成された説明">
            <a:extLst>
              <a:ext uri="{FF2B5EF4-FFF2-40B4-BE49-F238E27FC236}">
                <a16:creationId xmlns:a16="http://schemas.microsoft.com/office/drawing/2014/main" id="{EE7A61F3-296E-E2F1-4226-1EA72AD344CB}"/>
              </a:ext>
            </a:extLst>
          </p:cNvPr>
          <p:cNvPicPr>
            <a:picLocks noChangeAspect="1"/>
          </p:cNvPicPr>
          <p:nvPr/>
        </p:nvPicPr>
        <p:blipFill>
          <a:blip r:embed="rId3"/>
          <a:stretch>
            <a:fillRect/>
          </a:stretch>
        </p:blipFill>
        <p:spPr>
          <a:xfrm>
            <a:off x="6096000" y="2541070"/>
            <a:ext cx="6146803" cy="3997842"/>
          </a:xfrm>
          <a:prstGeom prst="rect">
            <a:avLst/>
          </a:prstGeom>
        </p:spPr>
      </p:pic>
      <p:sp>
        <p:nvSpPr>
          <p:cNvPr id="8" name="スライド番号プレースホルダー 7">
            <a:extLst>
              <a:ext uri="{FF2B5EF4-FFF2-40B4-BE49-F238E27FC236}">
                <a16:creationId xmlns:a16="http://schemas.microsoft.com/office/drawing/2014/main" id="{C850DDAD-FC62-91FB-CA38-97CAAD0E85D6}"/>
              </a:ext>
            </a:extLst>
          </p:cNvPr>
          <p:cNvSpPr>
            <a:spLocks noGrp="1"/>
          </p:cNvSpPr>
          <p:nvPr>
            <p:ph type="sldNum" sz="quarter" idx="12"/>
          </p:nvPr>
        </p:nvSpPr>
        <p:spPr/>
        <p:txBody>
          <a:bodyPr/>
          <a:lstStyle/>
          <a:p>
            <a:fld id="{C0FC9EE6-BFAE-D140-98E4-91A27C8C012C}" type="slidenum">
              <a:rPr lang="ja-JP" altLang="en-US" smtClean="0"/>
              <a:pPr/>
              <a:t>30</a:t>
            </a:fld>
            <a:endParaRPr lang="ja-JP" altLang="en-US"/>
          </a:p>
        </p:txBody>
      </p:sp>
    </p:spTree>
    <p:extLst>
      <p:ext uri="{BB962C8B-B14F-4D97-AF65-F5344CB8AC3E}">
        <p14:creationId xmlns:p14="http://schemas.microsoft.com/office/powerpoint/2010/main" val="140614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42DC21-AA49-225B-A867-818A71DC01C0}"/>
              </a:ext>
            </a:extLst>
          </p:cNvPr>
          <p:cNvSpPr>
            <a:spLocks noGrp="1"/>
          </p:cNvSpPr>
          <p:nvPr>
            <p:ph type="title"/>
          </p:nvPr>
        </p:nvSpPr>
        <p:spPr/>
        <p:txBody>
          <a:bodyPr/>
          <a:lstStyle/>
          <a:p>
            <a:r>
              <a:rPr kumimoji="1" lang="ja-JP" altLang="en-US"/>
              <a:t>結論</a:t>
            </a:r>
          </a:p>
        </p:txBody>
      </p:sp>
      <p:sp>
        <p:nvSpPr>
          <p:cNvPr id="3" name="コンテンツ プレースホルダー 2">
            <a:extLst>
              <a:ext uri="{FF2B5EF4-FFF2-40B4-BE49-F238E27FC236}">
                <a16:creationId xmlns:a16="http://schemas.microsoft.com/office/drawing/2014/main" id="{E5063CD4-5A9E-FF44-79A2-325633ED7ABB}"/>
              </a:ext>
            </a:extLst>
          </p:cNvPr>
          <p:cNvSpPr>
            <a:spLocks noGrp="1"/>
          </p:cNvSpPr>
          <p:nvPr>
            <p:ph idx="1"/>
          </p:nvPr>
        </p:nvSpPr>
        <p:spPr/>
        <p:txBody>
          <a:bodyPr>
            <a:normAutofit/>
          </a:bodyPr>
          <a:lstStyle/>
          <a:p>
            <a:pPr marL="0" indent="0">
              <a:buNone/>
            </a:pPr>
            <a:r>
              <a:rPr kumimoji="1" lang="ja-JP" altLang="en-US" sz="2600"/>
              <a:t>本研究では、著者の所属する研究室が試作してきた</a:t>
            </a:r>
            <a:r>
              <a:rPr lang="ja-JP" altLang="en-US" sz="2600"/>
              <a:t>コーディネータ推奨</a:t>
            </a:r>
            <a:r>
              <a:rPr lang="en-US" altLang="ja-JP" sz="2600" dirty="0"/>
              <a:t>LINE</a:t>
            </a:r>
            <a:r>
              <a:rPr lang="ja-JP" altLang="en-US" sz="2600"/>
              <a:t>ボットにて使用されている類似コーディネート検索法を改良するため、アイテム領域抽出技術としてインスタンスセグメンテーション技術である</a:t>
            </a:r>
            <a:r>
              <a:rPr lang="en" altLang="ja-JP" sz="2600" dirty="0"/>
              <a:t>Mask R-CNN</a:t>
            </a:r>
            <a:r>
              <a:rPr lang="ja-JP" altLang="en-US" sz="2600"/>
              <a:t>を導入し、アイテムカテゴリの考慮を可能にした改良方式を提案した。また、アンケートを実施することにより、従来方式と改良方式の出力結果についての比較評価も行い、それらの結果をもとに、本研究で提案した改良方式の有効性を確認した。</a:t>
            </a:r>
            <a:endParaRPr lang="en-US" altLang="ja-JP" sz="2600" dirty="0"/>
          </a:p>
          <a:p>
            <a:pPr marL="0" indent="0">
              <a:buNone/>
            </a:pPr>
            <a:endParaRPr kumimoji="1" lang="ja-JP" altLang="en-US" sz="2600"/>
          </a:p>
        </p:txBody>
      </p:sp>
      <p:sp>
        <p:nvSpPr>
          <p:cNvPr id="4" name="スライド番号プレースホルダー 3">
            <a:extLst>
              <a:ext uri="{FF2B5EF4-FFF2-40B4-BE49-F238E27FC236}">
                <a16:creationId xmlns:a16="http://schemas.microsoft.com/office/drawing/2014/main" id="{60FB6F41-15C4-158A-9B47-60B76F69FE31}"/>
              </a:ext>
            </a:extLst>
          </p:cNvPr>
          <p:cNvSpPr>
            <a:spLocks noGrp="1"/>
          </p:cNvSpPr>
          <p:nvPr>
            <p:ph type="sldNum" sz="quarter" idx="12"/>
          </p:nvPr>
        </p:nvSpPr>
        <p:spPr/>
        <p:txBody>
          <a:bodyPr/>
          <a:lstStyle/>
          <a:p>
            <a:fld id="{C0FC9EE6-BFAE-D140-98E4-91A27C8C012C}" type="slidenum">
              <a:rPr lang="ja-JP" altLang="en-US" smtClean="0"/>
              <a:pPr/>
              <a:t>31</a:t>
            </a:fld>
            <a:endParaRPr lang="ja-JP" altLang="en-US"/>
          </a:p>
        </p:txBody>
      </p:sp>
    </p:spTree>
    <p:extLst>
      <p:ext uri="{BB962C8B-B14F-4D97-AF65-F5344CB8AC3E}">
        <p14:creationId xmlns:p14="http://schemas.microsoft.com/office/powerpoint/2010/main" val="21407602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7B84094-F5CB-56AE-A43C-3AE61AE1674A}"/>
              </a:ext>
            </a:extLst>
          </p:cNvPr>
          <p:cNvSpPr>
            <a:spLocks noGrp="1"/>
          </p:cNvSpPr>
          <p:nvPr>
            <p:ph type="title"/>
          </p:nvPr>
        </p:nvSpPr>
        <p:spPr/>
        <p:txBody>
          <a:bodyPr/>
          <a:lstStyle/>
          <a:p>
            <a:r>
              <a:rPr kumimoji="1" lang="ja-JP" altLang="en-US"/>
              <a:t>主な今後の課題</a:t>
            </a:r>
          </a:p>
        </p:txBody>
      </p:sp>
      <p:sp>
        <p:nvSpPr>
          <p:cNvPr id="3" name="コンテンツ プレースホルダー 2">
            <a:extLst>
              <a:ext uri="{FF2B5EF4-FFF2-40B4-BE49-F238E27FC236}">
                <a16:creationId xmlns:a16="http://schemas.microsoft.com/office/drawing/2014/main" id="{A6229A69-35E5-7983-7B1E-E539EFABAA66}"/>
              </a:ext>
            </a:extLst>
          </p:cNvPr>
          <p:cNvSpPr>
            <a:spLocks noGrp="1"/>
          </p:cNvSpPr>
          <p:nvPr>
            <p:ph idx="1"/>
          </p:nvPr>
        </p:nvSpPr>
        <p:spPr/>
        <p:txBody>
          <a:bodyPr anchor="t">
            <a:normAutofit/>
          </a:bodyPr>
          <a:lstStyle/>
          <a:p>
            <a:pPr marL="0" indent="0">
              <a:buNone/>
            </a:pPr>
            <a:r>
              <a:rPr kumimoji="1" lang="en-US" altLang="ja-JP" sz="2600" dirty="0"/>
              <a:t>1:</a:t>
            </a:r>
            <a:r>
              <a:rPr kumimoji="1" lang="ja-JP" altLang="en-US" sz="2600"/>
              <a:t>改良方式の更なる改良</a:t>
            </a:r>
            <a:endParaRPr kumimoji="1" lang="en-US" altLang="ja-JP" sz="2600" dirty="0"/>
          </a:p>
          <a:p>
            <a:pPr marL="0" indent="0">
              <a:buNone/>
            </a:pPr>
            <a:r>
              <a:rPr lang="ja-JP" altLang="en-US" sz="2600"/>
              <a:t>　考察にて述べたように、改良方式には、アウターの細分化などの改善点がある。このような改善点を解決することで、改良方式をさらに有効性が高いものにできる可能性がある。また、現段階では、</a:t>
            </a:r>
            <a:r>
              <a:rPr lang="en" altLang="ja-JP" sz="2600" dirty="0"/>
              <a:t> Mask R-CNN</a:t>
            </a:r>
            <a:r>
              <a:rPr lang="ja-JP" altLang="en-US" sz="2600"/>
              <a:t>にて抽出されるアイテムの領域については使用していない。なのでこれを活用した改良も、興味深い今後の課題といえる。</a:t>
            </a:r>
            <a:endParaRPr lang="en-US" altLang="ja-JP" sz="2600" dirty="0"/>
          </a:p>
        </p:txBody>
      </p:sp>
      <p:sp>
        <p:nvSpPr>
          <p:cNvPr id="4" name="スライド番号プレースホルダー 3">
            <a:extLst>
              <a:ext uri="{FF2B5EF4-FFF2-40B4-BE49-F238E27FC236}">
                <a16:creationId xmlns:a16="http://schemas.microsoft.com/office/drawing/2014/main" id="{58E7145E-1D72-908E-8D1B-4331FED0702B}"/>
              </a:ext>
            </a:extLst>
          </p:cNvPr>
          <p:cNvSpPr>
            <a:spLocks noGrp="1"/>
          </p:cNvSpPr>
          <p:nvPr>
            <p:ph type="sldNum" sz="quarter" idx="12"/>
          </p:nvPr>
        </p:nvSpPr>
        <p:spPr/>
        <p:txBody>
          <a:bodyPr/>
          <a:lstStyle/>
          <a:p>
            <a:fld id="{C0FC9EE6-BFAE-D140-98E4-91A27C8C012C}" type="slidenum">
              <a:rPr lang="ja-JP" altLang="en-US" smtClean="0"/>
              <a:pPr/>
              <a:t>32</a:t>
            </a:fld>
            <a:endParaRPr lang="ja-JP" altLang="en-US"/>
          </a:p>
        </p:txBody>
      </p:sp>
    </p:spTree>
    <p:extLst>
      <p:ext uri="{BB962C8B-B14F-4D97-AF65-F5344CB8AC3E}">
        <p14:creationId xmlns:p14="http://schemas.microsoft.com/office/powerpoint/2010/main" val="40700127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D4EEC23B-6D0E-3441-AD4A-2E87C40623BC}"/>
              </a:ext>
            </a:extLst>
          </p:cNvPr>
          <p:cNvSpPr>
            <a:spLocks noGrp="1"/>
          </p:cNvSpPr>
          <p:nvPr>
            <p:ph idx="1"/>
          </p:nvPr>
        </p:nvSpPr>
        <p:spPr>
          <a:xfrm>
            <a:off x="838200" y="1253331"/>
            <a:ext cx="10515600" cy="4351338"/>
          </a:xfrm>
        </p:spPr>
        <p:txBody>
          <a:bodyPr anchor="ctr">
            <a:normAutofit/>
          </a:bodyPr>
          <a:lstStyle/>
          <a:p>
            <a:pPr marL="0" indent="0">
              <a:buNone/>
            </a:pPr>
            <a:r>
              <a:rPr lang="en-US" altLang="ja-JP" sz="2600" dirty="0"/>
              <a:t>2:</a:t>
            </a:r>
            <a:r>
              <a:rPr lang="ja-JP" altLang="en-US" sz="2600"/>
              <a:t>改良方式を使用したコーディネータ推奨の評価と</a:t>
            </a:r>
            <a:r>
              <a:rPr lang="en-US" altLang="ja-JP" sz="2600" dirty="0"/>
              <a:t>LINE</a:t>
            </a:r>
            <a:r>
              <a:rPr lang="ja-JP" altLang="en-US" sz="2600"/>
              <a:t>ボットの実装</a:t>
            </a:r>
            <a:endParaRPr lang="en-US" altLang="ja-JP" sz="2600" dirty="0"/>
          </a:p>
          <a:p>
            <a:pPr marL="0" indent="0">
              <a:buNone/>
            </a:pPr>
            <a:r>
              <a:rPr kumimoji="1" lang="ja-JP" altLang="en-US" sz="2600"/>
              <a:t>　</a:t>
            </a:r>
            <a:r>
              <a:rPr lang="ja-JP" altLang="en-US" sz="2600"/>
              <a:t>本研究では、本改良方式を用いた類似コーディネート検索機能とコーディネータ推奨機能を持つ試作</a:t>
            </a:r>
            <a:r>
              <a:rPr lang="en-US" altLang="ja-JP" sz="2600" dirty="0"/>
              <a:t>LINE</a:t>
            </a:r>
            <a:r>
              <a:rPr lang="ja-JP" altLang="en-US" sz="2600"/>
              <a:t>ボットの実装は行っていない。そのため、今後コーディネータ推奨に関する検証実験を実施すると共に、本改良方式を試作</a:t>
            </a:r>
            <a:r>
              <a:rPr lang="en-US" altLang="ja-JP" sz="2600" dirty="0"/>
              <a:t>LINE</a:t>
            </a:r>
            <a:r>
              <a:rPr lang="ja-JP" altLang="en-US" sz="2600"/>
              <a:t>ボットに搭載し、その使用感などを確認する必要がある。</a:t>
            </a:r>
            <a:endParaRPr kumimoji="1" lang="ja-JP" altLang="en-US" sz="2600"/>
          </a:p>
        </p:txBody>
      </p:sp>
      <p:sp>
        <p:nvSpPr>
          <p:cNvPr id="4" name="スライド番号プレースホルダー 3">
            <a:extLst>
              <a:ext uri="{FF2B5EF4-FFF2-40B4-BE49-F238E27FC236}">
                <a16:creationId xmlns:a16="http://schemas.microsoft.com/office/drawing/2014/main" id="{EEA99ED1-8488-4696-50D9-50D7C79C013F}"/>
              </a:ext>
            </a:extLst>
          </p:cNvPr>
          <p:cNvSpPr>
            <a:spLocks noGrp="1"/>
          </p:cNvSpPr>
          <p:nvPr>
            <p:ph type="sldNum" sz="quarter" idx="12"/>
          </p:nvPr>
        </p:nvSpPr>
        <p:spPr/>
        <p:txBody>
          <a:bodyPr/>
          <a:lstStyle/>
          <a:p>
            <a:fld id="{C0FC9EE6-BFAE-D140-98E4-91A27C8C012C}" type="slidenum">
              <a:rPr lang="ja-JP" altLang="en-US" smtClean="0"/>
              <a:pPr/>
              <a:t>33</a:t>
            </a:fld>
            <a:endParaRPr lang="ja-JP" altLang="en-US"/>
          </a:p>
        </p:txBody>
      </p:sp>
    </p:spTree>
    <p:extLst>
      <p:ext uri="{BB962C8B-B14F-4D97-AF65-F5344CB8AC3E}">
        <p14:creationId xmlns:p14="http://schemas.microsoft.com/office/powerpoint/2010/main" val="1951447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296E3B-D2C7-CB67-A07D-F922313A4C97}"/>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2B530D38-5E50-4A7C-D3C8-406A63497A96}"/>
              </a:ext>
            </a:extLst>
          </p:cNvPr>
          <p:cNvSpPr>
            <a:spLocks noGrp="1"/>
          </p:cNvSpPr>
          <p:nvPr>
            <p:ph idx="1"/>
          </p:nvPr>
        </p:nvSpPr>
        <p:spPr/>
        <p:txBody>
          <a:bodyPr>
            <a:normAutofit/>
          </a:bodyPr>
          <a:lstStyle/>
          <a:p>
            <a:pPr marL="0" indent="0">
              <a:buNone/>
            </a:pPr>
            <a:r>
              <a:rPr kumimoji="1" lang="ja-JP" altLang="en-US" sz="2600"/>
              <a:t>このような</a:t>
            </a:r>
            <a:r>
              <a:rPr lang="ja-JP" altLang="en-US" sz="2600"/>
              <a:t>背景を受け、これまで研究室では、ユーザの保持するコーディネート画像を入力とし、類似コーディネート検索機能やコーディネータ推奨機能をもつ</a:t>
            </a:r>
            <a:r>
              <a:rPr lang="en-US" altLang="ja-JP" sz="2600" dirty="0"/>
              <a:t>LINE</a:t>
            </a:r>
            <a:r>
              <a:rPr lang="ja-JP" altLang="en-US" sz="2600"/>
              <a:t>ボットを試作してきた。しかし、この</a:t>
            </a:r>
            <a:r>
              <a:rPr lang="en-US" altLang="ja-JP" sz="2600" dirty="0"/>
              <a:t>LINE</a:t>
            </a:r>
            <a:r>
              <a:rPr lang="ja-JP" altLang="en-US" sz="2600"/>
              <a:t>ボットで用いられている従来方式では、アイテムカテゴリを適切に考慮できていないという問題があった。</a:t>
            </a:r>
            <a:endParaRPr lang="en-US" altLang="ja-JP" sz="2600" dirty="0"/>
          </a:p>
          <a:p>
            <a:endParaRPr lang="en-US" altLang="ja-JP" sz="2600" dirty="0"/>
          </a:p>
          <a:p>
            <a:pPr marL="0" indent="0">
              <a:buNone/>
            </a:pPr>
            <a:r>
              <a:rPr lang="ja-JP" altLang="en-US" sz="2600"/>
              <a:t>そのため本研究では、アイテム領域抽出技術として、</a:t>
            </a:r>
            <a:r>
              <a:rPr lang="en-US" altLang="ja-JP" sz="2600" dirty="0"/>
              <a:t>Mask-R-CNN</a:t>
            </a:r>
            <a:r>
              <a:rPr lang="ja-JP" altLang="en-US" sz="2600"/>
              <a:t>を導入し、アイテムカテゴリの考慮を可能にした改良方式を提案する。</a:t>
            </a:r>
            <a:endParaRPr lang="en-US" altLang="ja-JP" sz="2600" dirty="0"/>
          </a:p>
        </p:txBody>
      </p:sp>
      <p:sp>
        <p:nvSpPr>
          <p:cNvPr id="4" name="スライド番号プレースホルダー 3">
            <a:extLst>
              <a:ext uri="{FF2B5EF4-FFF2-40B4-BE49-F238E27FC236}">
                <a16:creationId xmlns:a16="http://schemas.microsoft.com/office/drawing/2014/main" id="{F5527AF2-1D51-7420-DE13-C6F3022494AB}"/>
              </a:ext>
            </a:extLst>
          </p:cNvPr>
          <p:cNvSpPr>
            <a:spLocks noGrp="1"/>
          </p:cNvSpPr>
          <p:nvPr>
            <p:ph type="sldNum" sz="quarter" idx="12"/>
          </p:nvPr>
        </p:nvSpPr>
        <p:spPr/>
        <p:txBody>
          <a:bodyPr/>
          <a:lstStyle/>
          <a:p>
            <a:fld id="{C0FC9EE6-BFAE-D140-98E4-91A27C8C012C}" type="slidenum">
              <a:rPr lang="ja-JP" altLang="en-US" smtClean="0"/>
              <a:pPr/>
              <a:t>4</a:t>
            </a:fld>
            <a:endParaRPr lang="ja-JP" altLang="en-US"/>
          </a:p>
        </p:txBody>
      </p:sp>
    </p:spTree>
    <p:extLst>
      <p:ext uri="{BB962C8B-B14F-4D97-AF65-F5344CB8AC3E}">
        <p14:creationId xmlns:p14="http://schemas.microsoft.com/office/powerpoint/2010/main" val="14659640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0BA5CF-B0E2-FA69-E352-26655AA56F74}"/>
              </a:ext>
            </a:extLst>
          </p:cNvPr>
          <p:cNvSpPr>
            <a:spLocks noGrp="1"/>
          </p:cNvSpPr>
          <p:nvPr>
            <p:ph type="title"/>
          </p:nvPr>
        </p:nvSpPr>
        <p:spPr/>
        <p:txBody>
          <a:bodyPr/>
          <a:lstStyle/>
          <a:p>
            <a:r>
              <a:rPr kumimoji="1" lang="ja-JP" altLang="en-US"/>
              <a:t>従来方式</a:t>
            </a:r>
          </a:p>
        </p:txBody>
      </p:sp>
      <p:sp>
        <p:nvSpPr>
          <p:cNvPr id="3" name="コンテンツ プレースホルダー 2">
            <a:extLst>
              <a:ext uri="{FF2B5EF4-FFF2-40B4-BE49-F238E27FC236}">
                <a16:creationId xmlns:a16="http://schemas.microsoft.com/office/drawing/2014/main" id="{110B2749-1A4D-3165-0489-CF304F9FD406}"/>
              </a:ext>
            </a:extLst>
          </p:cNvPr>
          <p:cNvSpPr>
            <a:spLocks noGrp="1"/>
          </p:cNvSpPr>
          <p:nvPr>
            <p:ph idx="1"/>
          </p:nvPr>
        </p:nvSpPr>
        <p:spPr>
          <a:xfrm>
            <a:off x="838200" y="1496016"/>
            <a:ext cx="10515600" cy="4351338"/>
          </a:xfrm>
        </p:spPr>
        <p:txBody>
          <a:bodyPr>
            <a:normAutofit/>
          </a:bodyPr>
          <a:lstStyle/>
          <a:p>
            <a:pPr marL="0" indent="0">
              <a:buNone/>
            </a:pPr>
            <a:r>
              <a:rPr lang="en-US" altLang="ja-JP" sz="2600" dirty="0"/>
              <a:t>1:</a:t>
            </a:r>
            <a:r>
              <a:rPr lang="ja-JP" altLang="en-US" sz="2600"/>
              <a:t>想定するシステム構成</a:t>
            </a:r>
            <a:endParaRPr lang="en-US" altLang="ja-JP" sz="2600" dirty="0"/>
          </a:p>
          <a:p>
            <a:pPr marL="0" indent="0">
              <a:buNone/>
            </a:pPr>
            <a:r>
              <a:rPr kumimoji="1" lang="ja-JP" altLang="en-US" sz="2600"/>
              <a:t>　</a:t>
            </a:r>
            <a:r>
              <a:rPr lang="ja-JP" altLang="en-US" sz="2600"/>
              <a:t>自身</a:t>
            </a:r>
            <a:r>
              <a:rPr kumimoji="1" lang="ja-JP" altLang="en-US" sz="2600"/>
              <a:t>の保持しているコーディネート画像を入力とし、類似コーディネート検索やコーディネータの推奨の結果を出力することを想定している。</a:t>
            </a:r>
          </a:p>
        </p:txBody>
      </p:sp>
      <p:pic>
        <p:nvPicPr>
          <p:cNvPr id="5" name="図 4" descr="ダイアグラム&#10;&#10;自動的に生成された説明">
            <a:extLst>
              <a:ext uri="{FF2B5EF4-FFF2-40B4-BE49-F238E27FC236}">
                <a16:creationId xmlns:a16="http://schemas.microsoft.com/office/drawing/2014/main" id="{D5BF811A-E5E1-9CD1-7092-FB4323B3CE38}"/>
              </a:ext>
            </a:extLst>
          </p:cNvPr>
          <p:cNvPicPr>
            <a:picLocks noChangeAspect="1"/>
          </p:cNvPicPr>
          <p:nvPr/>
        </p:nvPicPr>
        <p:blipFill>
          <a:blip r:embed="rId2"/>
          <a:stretch>
            <a:fillRect/>
          </a:stretch>
        </p:blipFill>
        <p:spPr>
          <a:xfrm>
            <a:off x="2190343" y="3250444"/>
            <a:ext cx="7811313" cy="3210700"/>
          </a:xfrm>
          <a:prstGeom prst="rect">
            <a:avLst/>
          </a:prstGeom>
        </p:spPr>
      </p:pic>
      <p:sp>
        <p:nvSpPr>
          <p:cNvPr id="6" name="スライド番号プレースホルダー 5">
            <a:extLst>
              <a:ext uri="{FF2B5EF4-FFF2-40B4-BE49-F238E27FC236}">
                <a16:creationId xmlns:a16="http://schemas.microsoft.com/office/drawing/2014/main" id="{01DBC929-C64F-B386-E8DF-830CACBF5197}"/>
              </a:ext>
            </a:extLst>
          </p:cNvPr>
          <p:cNvSpPr>
            <a:spLocks noGrp="1"/>
          </p:cNvSpPr>
          <p:nvPr>
            <p:ph type="sldNum" sz="quarter" idx="12"/>
          </p:nvPr>
        </p:nvSpPr>
        <p:spPr/>
        <p:txBody>
          <a:bodyPr/>
          <a:lstStyle/>
          <a:p>
            <a:fld id="{C0FC9EE6-BFAE-D140-98E4-91A27C8C012C}" type="slidenum">
              <a:rPr lang="ja-JP" altLang="en-US" smtClean="0"/>
              <a:pPr/>
              <a:t>5</a:t>
            </a:fld>
            <a:endParaRPr lang="ja-JP" altLang="en-US"/>
          </a:p>
        </p:txBody>
      </p:sp>
    </p:spTree>
    <p:extLst>
      <p:ext uri="{BB962C8B-B14F-4D97-AF65-F5344CB8AC3E}">
        <p14:creationId xmlns:p14="http://schemas.microsoft.com/office/powerpoint/2010/main" val="39754840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C451D3EC-B94B-5F8C-5AEF-DD707BB3F449}"/>
              </a:ext>
            </a:extLst>
          </p:cNvPr>
          <p:cNvSpPr>
            <a:spLocks noGrp="1"/>
          </p:cNvSpPr>
          <p:nvPr>
            <p:ph idx="1"/>
          </p:nvPr>
        </p:nvSpPr>
        <p:spPr>
          <a:xfrm>
            <a:off x="838200" y="1253331"/>
            <a:ext cx="10515600" cy="4351338"/>
          </a:xfrm>
        </p:spPr>
        <p:txBody>
          <a:bodyPr>
            <a:normAutofit/>
          </a:bodyPr>
          <a:lstStyle/>
          <a:p>
            <a:pPr marL="0" indent="0">
              <a:buNone/>
            </a:pPr>
            <a:r>
              <a:rPr kumimoji="1" lang="en-US" altLang="ja-JP" sz="2600" dirty="0"/>
              <a:t>2:</a:t>
            </a:r>
            <a:r>
              <a:rPr kumimoji="1" lang="ja-JP" altLang="en-US" sz="2600"/>
              <a:t>類似コーディネート検索法</a:t>
            </a:r>
            <a:endParaRPr kumimoji="1" lang="en-US" altLang="ja-JP" sz="2600" dirty="0"/>
          </a:p>
          <a:p>
            <a:pPr marL="0" indent="0">
              <a:buNone/>
            </a:pPr>
            <a:endParaRPr kumimoji="1" lang="en-US" altLang="ja-JP" sz="2600" dirty="0"/>
          </a:p>
          <a:p>
            <a:pPr marL="0" indent="0">
              <a:buNone/>
            </a:pPr>
            <a:r>
              <a:rPr lang="ja-JP" altLang="en-US" sz="2600"/>
              <a:t>　従来方式では、深層畳み込み神経回路網に基づく身体部位位置推定技術として</a:t>
            </a:r>
            <a:r>
              <a:rPr lang="en-US" altLang="ja-JP" sz="2600" dirty="0"/>
              <a:t>CDCL(Cross-Domain Complementary Learning Model)</a:t>
            </a:r>
            <a:r>
              <a:rPr lang="ja-JP" altLang="en-US" sz="2600"/>
              <a:t>を用いている。これを用いることで、身体部位の領域を抽出することができ、その結果から抽出された領域から色特徴量を算出している。</a:t>
            </a:r>
            <a:endParaRPr kumimoji="1" lang="ja-JP" altLang="en-US" sz="2600"/>
          </a:p>
        </p:txBody>
      </p:sp>
      <p:sp>
        <p:nvSpPr>
          <p:cNvPr id="4" name="スライド番号プレースホルダー 3">
            <a:extLst>
              <a:ext uri="{FF2B5EF4-FFF2-40B4-BE49-F238E27FC236}">
                <a16:creationId xmlns:a16="http://schemas.microsoft.com/office/drawing/2014/main" id="{990323CA-BEA4-9EE0-3353-8965291111BE}"/>
              </a:ext>
            </a:extLst>
          </p:cNvPr>
          <p:cNvSpPr>
            <a:spLocks noGrp="1"/>
          </p:cNvSpPr>
          <p:nvPr>
            <p:ph type="sldNum" sz="quarter" idx="12"/>
          </p:nvPr>
        </p:nvSpPr>
        <p:spPr/>
        <p:txBody>
          <a:bodyPr/>
          <a:lstStyle/>
          <a:p>
            <a:fld id="{C0FC9EE6-BFAE-D140-98E4-91A27C8C012C}" type="slidenum">
              <a:rPr lang="ja-JP" altLang="en-US" smtClean="0"/>
              <a:pPr/>
              <a:t>6</a:t>
            </a:fld>
            <a:endParaRPr lang="ja-JP" altLang="en-US"/>
          </a:p>
        </p:txBody>
      </p:sp>
    </p:spTree>
    <p:extLst>
      <p:ext uri="{BB962C8B-B14F-4D97-AF65-F5344CB8AC3E}">
        <p14:creationId xmlns:p14="http://schemas.microsoft.com/office/powerpoint/2010/main" val="1528832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97A6C2F-09AF-F065-6D5F-530482D10A81}"/>
              </a:ext>
            </a:extLst>
          </p:cNvPr>
          <p:cNvSpPr>
            <a:spLocks noGrp="1"/>
          </p:cNvSpPr>
          <p:nvPr>
            <p:ph idx="1"/>
          </p:nvPr>
        </p:nvSpPr>
        <p:spPr>
          <a:xfrm>
            <a:off x="436266" y="383059"/>
            <a:ext cx="5735595" cy="6091881"/>
          </a:xfrm>
        </p:spPr>
        <p:txBody>
          <a:bodyPr>
            <a:normAutofit fontScale="92500"/>
          </a:bodyPr>
          <a:lstStyle/>
          <a:p>
            <a:pPr marL="0" indent="0">
              <a:buNone/>
            </a:pPr>
            <a:r>
              <a:rPr lang="en-US" altLang="ja-JP" dirty="0"/>
              <a:t>2.1:</a:t>
            </a:r>
            <a:r>
              <a:rPr lang="ja-JP" altLang="en-US"/>
              <a:t>身体部位位置推定</a:t>
            </a:r>
            <a:endParaRPr lang="en-US" altLang="ja-JP" dirty="0"/>
          </a:p>
          <a:p>
            <a:pPr marL="0" indent="0">
              <a:buNone/>
            </a:pPr>
            <a:r>
              <a:rPr kumimoji="1" lang="ja-JP" altLang="en-US"/>
              <a:t>　</a:t>
            </a:r>
            <a:r>
              <a:rPr kumimoji="1" lang="en-US" altLang="ja-JP" dirty="0"/>
              <a:t>CDCL</a:t>
            </a:r>
            <a:r>
              <a:rPr kumimoji="1" lang="ja-JP" altLang="en-US"/>
              <a:t>とは複数の人体部位をセグメンテーションするための合成データを使用したクロスドメイン補完学習により得られたモデルのことを指す。具体的には、合成データと実際のデータを用いて、骨格構造の抽出と身体部位の領域抽出を</a:t>
            </a:r>
            <a:r>
              <a:rPr lang="ja-JP" altLang="en-US"/>
              <a:t>同時に行う深層畳み込み神経回路網モデルを学習する。ただし、身体部位領域の抽出は、</a:t>
            </a:r>
            <a:r>
              <a:rPr lang="en-US" altLang="ja-JP" dirty="0"/>
              <a:t>7</a:t>
            </a:r>
            <a:r>
              <a:rPr lang="ja-JP" altLang="en-US"/>
              <a:t>部位と</a:t>
            </a:r>
            <a:r>
              <a:rPr lang="en-US" altLang="ja-JP" dirty="0"/>
              <a:t>15</a:t>
            </a:r>
            <a:r>
              <a:rPr lang="ja-JP" altLang="en-US"/>
              <a:t>部位の</a:t>
            </a:r>
            <a:r>
              <a:rPr lang="en-US" altLang="ja-JP" dirty="0"/>
              <a:t>2</a:t>
            </a:r>
            <a:r>
              <a:rPr lang="ja-JP" altLang="en-US"/>
              <a:t>つの方式があり、従来方式では</a:t>
            </a:r>
            <a:r>
              <a:rPr lang="en-US" altLang="ja-JP" dirty="0"/>
              <a:t>15</a:t>
            </a:r>
            <a:r>
              <a:rPr lang="ja-JP" altLang="en-US"/>
              <a:t>部位の身体部位位置を推定する方式を用いている。また、従来方式では</a:t>
            </a:r>
            <a:r>
              <a:rPr lang="en-US" altLang="ja-JP" dirty="0" err="1"/>
              <a:t>OpenPose</a:t>
            </a:r>
            <a:r>
              <a:rPr lang="ja-JP" altLang="en-US"/>
              <a:t>を用いた方式を</a:t>
            </a:r>
            <a:r>
              <a:rPr lang="en-US" altLang="ja-JP" dirty="0"/>
              <a:t>CDCL</a:t>
            </a:r>
            <a:r>
              <a:rPr lang="ja-JP" altLang="en-US"/>
              <a:t>を用いた方式に変更し、性能の改善が確認されている。</a:t>
            </a:r>
            <a:endParaRPr kumimoji="1" lang="en-US" altLang="ja-JP" dirty="0"/>
          </a:p>
        </p:txBody>
      </p:sp>
      <p:pic>
        <p:nvPicPr>
          <p:cNvPr id="5" name="図 4" descr="グラフィカル ユーザー インターフェイス, アプリケーション&#10;&#10;自動的に生成された説明">
            <a:extLst>
              <a:ext uri="{FF2B5EF4-FFF2-40B4-BE49-F238E27FC236}">
                <a16:creationId xmlns:a16="http://schemas.microsoft.com/office/drawing/2014/main" id="{872C1007-4ABE-2AFE-9E3B-67B21B40D2A7}"/>
              </a:ext>
            </a:extLst>
          </p:cNvPr>
          <p:cNvPicPr>
            <a:picLocks noChangeAspect="1"/>
          </p:cNvPicPr>
          <p:nvPr/>
        </p:nvPicPr>
        <p:blipFill>
          <a:blip r:embed="rId2"/>
          <a:stretch>
            <a:fillRect/>
          </a:stretch>
        </p:blipFill>
        <p:spPr>
          <a:xfrm>
            <a:off x="6171861" y="1667811"/>
            <a:ext cx="5852221" cy="3522375"/>
          </a:xfrm>
          <a:prstGeom prst="rect">
            <a:avLst/>
          </a:prstGeom>
        </p:spPr>
      </p:pic>
      <p:sp>
        <p:nvSpPr>
          <p:cNvPr id="6" name="スライド番号プレースホルダー 5">
            <a:extLst>
              <a:ext uri="{FF2B5EF4-FFF2-40B4-BE49-F238E27FC236}">
                <a16:creationId xmlns:a16="http://schemas.microsoft.com/office/drawing/2014/main" id="{4BDA7011-3494-FA7B-F737-4CE1F264F9B3}"/>
              </a:ext>
            </a:extLst>
          </p:cNvPr>
          <p:cNvSpPr>
            <a:spLocks noGrp="1"/>
          </p:cNvSpPr>
          <p:nvPr>
            <p:ph type="sldNum" sz="quarter" idx="12"/>
          </p:nvPr>
        </p:nvSpPr>
        <p:spPr/>
        <p:txBody>
          <a:bodyPr/>
          <a:lstStyle/>
          <a:p>
            <a:fld id="{C0FC9EE6-BFAE-D140-98E4-91A27C8C012C}" type="slidenum">
              <a:rPr lang="ja-JP" altLang="en-US" smtClean="0"/>
              <a:pPr/>
              <a:t>7</a:t>
            </a:fld>
            <a:endParaRPr lang="ja-JP" altLang="en-US"/>
          </a:p>
        </p:txBody>
      </p:sp>
    </p:spTree>
    <p:extLst>
      <p:ext uri="{BB962C8B-B14F-4D97-AF65-F5344CB8AC3E}">
        <p14:creationId xmlns:p14="http://schemas.microsoft.com/office/powerpoint/2010/main" val="1915533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11B61ED7-D518-B6DF-FAC4-E44E4214FFE0}"/>
              </a:ext>
            </a:extLst>
          </p:cNvPr>
          <p:cNvSpPr>
            <a:spLocks noGrp="1"/>
          </p:cNvSpPr>
          <p:nvPr>
            <p:ph idx="1"/>
          </p:nvPr>
        </p:nvSpPr>
        <p:spPr>
          <a:xfrm>
            <a:off x="838200" y="1744952"/>
            <a:ext cx="10515600" cy="3368096"/>
          </a:xfrm>
        </p:spPr>
        <p:txBody>
          <a:bodyPr>
            <a:normAutofit/>
          </a:bodyPr>
          <a:lstStyle/>
          <a:p>
            <a:pPr marL="0" indent="0">
              <a:buNone/>
            </a:pPr>
            <a:r>
              <a:rPr kumimoji="1" lang="ja-JP" altLang="en-US" sz="2600"/>
              <a:t>また、</a:t>
            </a:r>
            <a:r>
              <a:rPr kumimoji="1" lang="en-US" altLang="ja-JP" sz="2600" dirty="0"/>
              <a:t>CDCL</a:t>
            </a:r>
            <a:r>
              <a:rPr kumimoji="1" lang="ja-JP" altLang="en-US" sz="2600"/>
              <a:t>を用いる利点として、正面判定処理が不要となる点がある。</a:t>
            </a:r>
            <a:r>
              <a:rPr kumimoji="1" lang="en-US" altLang="ja-JP" sz="2600" dirty="0" err="1"/>
              <a:t>OpenPose</a:t>
            </a:r>
            <a:r>
              <a:rPr kumimoji="1" lang="ja-JP" altLang="en-US" sz="2600"/>
              <a:t>を用いた場合、他の部位に被った部位の位置も検出されてしまうことがあり、色特徴量の算出を適切に行えない場合がある。そのため、</a:t>
            </a:r>
            <a:r>
              <a:rPr lang="en-US" altLang="ja-JP" sz="2600" dirty="0"/>
              <a:t> </a:t>
            </a:r>
            <a:r>
              <a:rPr lang="en-US" altLang="ja-JP" sz="2600" dirty="0" err="1"/>
              <a:t>OpenPose</a:t>
            </a:r>
            <a:r>
              <a:rPr lang="ja-JP" altLang="en-US" sz="2600"/>
              <a:t>を用いた色特徴量算出の際には、正面判定法のルールを利用し、正面を向いていると判断された画像のみを対象としている。これに対して</a:t>
            </a:r>
            <a:r>
              <a:rPr lang="en-US" altLang="ja-JP" sz="2600" dirty="0"/>
              <a:t>CDCL</a:t>
            </a:r>
            <a:r>
              <a:rPr lang="ja-JP" altLang="en-US" sz="2600"/>
              <a:t>を用いた方式では、どのような姿勢でも、画像内の身体部位領域を抽出し、他の身体部位に被った身体部位の領域は抽出されない。</a:t>
            </a:r>
            <a:endParaRPr lang="en-US" altLang="ja-JP" sz="2600" dirty="0"/>
          </a:p>
        </p:txBody>
      </p:sp>
      <p:sp>
        <p:nvSpPr>
          <p:cNvPr id="4" name="スライド番号プレースホルダー 3">
            <a:extLst>
              <a:ext uri="{FF2B5EF4-FFF2-40B4-BE49-F238E27FC236}">
                <a16:creationId xmlns:a16="http://schemas.microsoft.com/office/drawing/2014/main" id="{F18B727B-60C1-34CD-6870-58B5B85F30BA}"/>
              </a:ext>
            </a:extLst>
          </p:cNvPr>
          <p:cNvSpPr>
            <a:spLocks noGrp="1"/>
          </p:cNvSpPr>
          <p:nvPr>
            <p:ph type="sldNum" sz="quarter" idx="12"/>
          </p:nvPr>
        </p:nvSpPr>
        <p:spPr/>
        <p:txBody>
          <a:bodyPr/>
          <a:lstStyle/>
          <a:p>
            <a:fld id="{C0FC9EE6-BFAE-D140-98E4-91A27C8C012C}" type="slidenum">
              <a:rPr lang="ja-JP" altLang="en-US" smtClean="0"/>
              <a:pPr/>
              <a:t>8</a:t>
            </a:fld>
            <a:endParaRPr lang="ja-JP" altLang="en-US"/>
          </a:p>
        </p:txBody>
      </p:sp>
    </p:spTree>
    <p:extLst>
      <p:ext uri="{BB962C8B-B14F-4D97-AF65-F5344CB8AC3E}">
        <p14:creationId xmlns:p14="http://schemas.microsoft.com/office/powerpoint/2010/main" val="3593723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descr="グラフ&#10;&#10;自動的に生成された説明">
            <a:extLst>
              <a:ext uri="{FF2B5EF4-FFF2-40B4-BE49-F238E27FC236}">
                <a16:creationId xmlns:a16="http://schemas.microsoft.com/office/drawing/2014/main" id="{9DAF95FB-33E0-B692-A8FC-565AC98D7068}"/>
              </a:ext>
            </a:extLst>
          </p:cNvPr>
          <p:cNvPicPr>
            <a:picLocks noChangeAspect="1"/>
          </p:cNvPicPr>
          <p:nvPr/>
        </p:nvPicPr>
        <p:blipFill>
          <a:blip r:embed="rId2"/>
          <a:stretch>
            <a:fillRect/>
          </a:stretch>
        </p:blipFill>
        <p:spPr>
          <a:xfrm>
            <a:off x="7307072" y="1472272"/>
            <a:ext cx="4884928" cy="4200720"/>
          </a:xfrm>
          <a:prstGeom prst="rect">
            <a:avLst/>
          </a:prstGeom>
        </p:spPr>
      </p:pic>
      <p:sp>
        <p:nvSpPr>
          <p:cNvPr id="3" name="コンテンツ プレースホルダー 2">
            <a:extLst>
              <a:ext uri="{FF2B5EF4-FFF2-40B4-BE49-F238E27FC236}">
                <a16:creationId xmlns:a16="http://schemas.microsoft.com/office/drawing/2014/main" id="{56083DB5-CB2D-A92E-EC44-D8B245B8B398}"/>
              </a:ext>
            </a:extLst>
          </p:cNvPr>
          <p:cNvSpPr>
            <a:spLocks noGrp="1"/>
          </p:cNvSpPr>
          <p:nvPr>
            <p:ph idx="1"/>
          </p:nvPr>
        </p:nvSpPr>
        <p:spPr>
          <a:xfrm>
            <a:off x="220362" y="765857"/>
            <a:ext cx="7849750" cy="5326286"/>
          </a:xfrm>
        </p:spPr>
        <p:txBody>
          <a:bodyPr>
            <a:normAutofit/>
          </a:bodyPr>
          <a:lstStyle/>
          <a:p>
            <a:pPr marL="0" indent="0">
              <a:buNone/>
            </a:pPr>
            <a:r>
              <a:rPr kumimoji="1" lang="en-US" altLang="ja-JP" sz="2600" dirty="0"/>
              <a:t>2.2:</a:t>
            </a:r>
            <a:r>
              <a:rPr kumimoji="1" lang="ja-JP" altLang="en-US" sz="2600"/>
              <a:t>色特徴量算出</a:t>
            </a:r>
            <a:endParaRPr kumimoji="1" lang="en-US" altLang="ja-JP" sz="2600" dirty="0"/>
          </a:p>
          <a:p>
            <a:pPr marL="0" indent="0">
              <a:buNone/>
            </a:pPr>
            <a:r>
              <a:rPr lang="ja-JP" altLang="en-US" sz="2600"/>
              <a:t>　従来方式では、各身体部位領域での</a:t>
            </a:r>
            <a:r>
              <a:rPr lang="en-US" altLang="ja-JP" sz="2600" dirty="0"/>
              <a:t>RGB</a:t>
            </a:r>
            <a:r>
              <a:rPr lang="ja-JP" altLang="en-US" sz="2600"/>
              <a:t>色情報から、身体部位毎に</a:t>
            </a:r>
            <a:r>
              <a:rPr lang="en-US" altLang="ja-JP" sz="2600" dirty="0"/>
              <a:t>3</a:t>
            </a:r>
            <a:r>
              <a:rPr lang="ja-JP" altLang="en-US" sz="2600"/>
              <a:t>次元色ヒストグラムを算出し、そのヒストグラムの正規化後の値を、各身体部位領域の色特徴量としている。ただし、色特徴量算出の精度向上のため、</a:t>
            </a:r>
            <a:r>
              <a:rPr lang="en-US" altLang="ja-JP" sz="2600" dirty="0"/>
              <a:t> 3</a:t>
            </a:r>
            <a:r>
              <a:rPr lang="ja-JP" altLang="en-US" sz="2600"/>
              <a:t>次元色ヒストグラムを作成する前に、各身体部位領域に対して、収縮処理を行い、身体部位領域の領域付近は対象領域から外している。図</a:t>
            </a:r>
            <a:r>
              <a:rPr lang="en-US" altLang="ja-JP" sz="2600" dirty="0"/>
              <a:t>2.3</a:t>
            </a:r>
            <a:r>
              <a:rPr lang="ja-JP" altLang="en-US" sz="2600"/>
              <a:t>に示したように、</a:t>
            </a:r>
            <a:r>
              <a:rPr lang="en-US" altLang="ja-JP" sz="2600" dirty="0"/>
              <a:t>RGB</a:t>
            </a:r>
            <a:r>
              <a:rPr lang="ja-JP" altLang="en-US" sz="2600"/>
              <a:t>色空間をブロックに分割し、収縮処理後の各身体部位領域内のピクセルの画素値が、分割されたブロックのどこに属するかを数えることで、 </a:t>
            </a:r>
            <a:r>
              <a:rPr lang="en-US" altLang="ja-JP" sz="2600" dirty="0"/>
              <a:t>3</a:t>
            </a:r>
            <a:r>
              <a:rPr lang="ja-JP" altLang="en-US" sz="2600"/>
              <a:t>次元色ヒストグラムを算出している。</a:t>
            </a:r>
            <a:endParaRPr lang="en-US" altLang="ja-JP" sz="2600" dirty="0"/>
          </a:p>
        </p:txBody>
      </p:sp>
      <p:sp>
        <p:nvSpPr>
          <p:cNvPr id="6" name="スライド番号プレースホルダー 5">
            <a:extLst>
              <a:ext uri="{FF2B5EF4-FFF2-40B4-BE49-F238E27FC236}">
                <a16:creationId xmlns:a16="http://schemas.microsoft.com/office/drawing/2014/main" id="{ABE19444-953E-2B2E-E6E9-24E111DA71E2}"/>
              </a:ext>
            </a:extLst>
          </p:cNvPr>
          <p:cNvSpPr>
            <a:spLocks noGrp="1"/>
          </p:cNvSpPr>
          <p:nvPr>
            <p:ph type="sldNum" sz="quarter" idx="12"/>
          </p:nvPr>
        </p:nvSpPr>
        <p:spPr/>
        <p:txBody>
          <a:bodyPr/>
          <a:lstStyle/>
          <a:p>
            <a:fld id="{C0FC9EE6-BFAE-D140-98E4-91A27C8C012C}" type="slidenum">
              <a:rPr lang="ja-JP" altLang="en-US" smtClean="0"/>
              <a:pPr/>
              <a:t>9</a:t>
            </a:fld>
            <a:endParaRPr lang="ja-JP" altLang="en-US"/>
          </a:p>
        </p:txBody>
      </p:sp>
    </p:spTree>
    <p:extLst>
      <p:ext uri="{BB962C8B-B14F-4D97-AF65-F5344CB8AC3E}">
        <p14:creationId xmlns:p14="http://schemas.microsoft.com/office/powerpoint/2010/main" val="3262868244"/>
      </p:ext>
    </p:extLst>
  </p:cSld>
  <p:clrMapOvr>
    <a:masterClrMapping/>
  </p:clrMapOvr>
</p:sld>
</file>

<file path=ppt/theme/theme1.xml><?xml version="1.0" encoding="utf-8"?>
<a:theme xmlns:a="http://schemas.openxmlformats.org/drawingml/2006/main" name="theme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D8A5B822-6E02-E842-AE4E-2D63E607D29C}" vid="{62C3EB55-7B90-6240-ADE9-7A78A30F5F1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theme1</Template>
  <TotalTime>9264</TotalTime>
  <Words>3129</Words>
  <Application>Microsoft Macintosh PowerPoint</Application>
  <PresentationFormat>ワイド画面</PresentationFormat>
  <Paragraphs>135</Paragraphs>
  <Slides>33</Slides>
  <Notes>3</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33</vt:i4>
      </vt:variant>
    </vt:vector>
  </HeadingPairs>
  <TitlesOfParts>
    <vt:vector size="39" baseType="lpstr">
      <vt:lpstr>Meiryo UI</vt:lpstr>
      <vt:lpstr>Meiryo</vt:lpstr>
      <vt:lpstr>游ゴシック</vt:lpstr>
      <vt:lpstr>Arial</vt:lpstr>
      <vt:lpstr>Cambria Math</vt:lpstr>
      <vt:lpstr>theme1</vt:lpstr>
      <vt:lpstr>コーディネータ推奨ボットにおける類似コーディネート検索方式の改良</vt:lpstr>
      <vt:lpstr>目次</vt:lpstr>
      <vt:lpstr>背景</vt:lpstr>
      <vt:lpstr>目的</vt:lpstr>
      <vt:lpstr>従来方式</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改良方式</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検証実験</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考察</vt:lpstr>
      <vt:lpstr>PowerPoint プレゼンテーション</vt:lpstr>
      <vt:lpstr>PowerPoint プレゼンテーション</vt:lpstr>
      <vt:lpstr>結論</vt:lpstr>
      <vt:lpstr>主な今後の課題</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コーディネータ推奨ボットにおける類似コーディネート検索方式の改良</dc:title>
  <dc:creator>YONEKAWARYUSEI</dc:creator>
  <cp:lastModifiedBy>YONEKAWARYUSEI</cp:lastModifiedBy>
  <cp:revision>17</cp:revision>
  <dcterms:created xsi:type="dcterms:W3CDTF">2022-07-01T09:08:32Z</dcterms:created>
  <dcterms:modified xsi:type="dcterms:W3CDTF">2022-07-07T19:33:08Z</dcterms:modified>
</cp:coreProperties>
</file>

<file path=docProps/thumbnail.jpeg>
</file>